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302" r:id="rId3"/>
    <p:sldId id="300" r:id="rId4"/>
    <p:sldId id="301" r:id="rId5"/>
    <p:sldId id="258" r:id="rId6"/>
    <p:sldId id="257" r:id="rId7"/>
    <p:sldId id="260" r:id="rId8"/>
    <p:sldId id="259" r:id="rId9"/>
    <p:sldId id="264" r:id="rId10"/>
    <p:sldId id="303" r:id="rId11"/>
    <p:sldId id="304" r:id="rId12"/>
    <p:sldId id="263" r:id="rId13"/>
    <p:sldId id="267" r:id="rId14"/>
    <p:sldId id="261" r:id="rId15"/>
    <p:sldId id="266" r:id="rId16"/>
    <p:sldId id="262" r:id="rId17"/>
    <p:sldId id="268" r:id="rId18"/>
    <p:sldId id="269" r:id="rId19"/>
    <p:sldId id="275" r:id="rId20"/>
    <p:sldId id="271" r:id="rId21"/>
    <p:sldId id="274" r:id="rId22"/>
    <p:sldId id="273" r:id="rId23"/>
    <p:sldId id="276" r:id="rId24"/>
    <p:sldId id="277" r:id="rId25"/>
    <p:sldId id="278" r:id="rId26"/>
    <p:sldId id="284" r:id="rId27"/>
    <p:sldId id="289" r:id="rId28"/>
    <p:sldId id="288" r:id="rId29"/>
    <p:sldId id="279" r:id="rId30"/>
    <p:sldId id="287" r:id="rId31"/>
    <p:sldId id="286" r:id="rId32"/>
    <p:sldId id="293" r:id="rId33"/>
    <p:sldId id="290" r:id="rId34"/>
    <p:sldId id="291" r:id="rId35"/>
    <p:sldId id="292" r:id="rId36"/>
    <p:sldId id="294" r:id="rId37"/>
    <p:sldId id="295" r:id="rId38"/>
    <p:sldId id="296" r:id="rId39"/>
    <p:sldId id="297" r:id="rId40"/>
    <p:sldId id="298" r:id="rId41"/>
    <p:sldId id="272"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243" autoAdjust="0"/>
  </p:normalViewPr>
  <p:slideViewPr>
    <p:cSldViewPr snapToGrid="0">
      <p:cViewPr varScale="1">
        <p:scale>
          <a:sx n="81" d="100"/>
          <a:sy n="81" d="100"/>
        </p:scale>
        <p:origin x="52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D350D5-0054-4FED-8EBD-EC9CC06F8937}" type="datetimeFigureOut">
              <a:rPr lang="en-HK" smtClean="0"/>
              <a:t>9/9/2019</a:t>
            </a:fld>
            <a:endParaRPr lang="en-H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AC3AD6-5D2F-44D4-805A-9127BF2C59D0}" type="slidenum">
              <a:rPr lang="en-HK" smtClean="0"/>
              <a:t>‹#›</a:t>
            </a:fld>
            <a:endParaRPr lang="en-HK"/>
          </a:p>
        </p:txBody>
      </p:sp>
    </p:spTree>
    <p:extLst>
      <p:ext uri="{BB962C8B-B14F-4D97-AF65-F5344CB8AC3E}">
        <p14:creationId xmlns:p14="http://schemas.microsoft.com/office/powerpoint/2010/main" val="2072466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a:t>The Jerry May Trial </a:t>
            </a:r>
          </a:p>
          <a:p>
            <a:r>
              <a:rPr lang="en-HK" dirty="0"/>
              <a:t>1984, 34 year old prosecutor</a:t>
            </a:r>
          </a:p>
          <a:p>
            <a:r>
              <a:rPr lang="en-HK" dirty="0"/>
              <a:t>High profile trial</a:t>
            </a:r>
          </a:p>
          <a:p>
            <a:r>
              <a:rPr lang="en-HK" dirty="0"/>
              <a:t>Defendant a major power broker</a:t>
            </a:r>
          </a:p>
          <a:p>
            <a:r>
              <a:rPr lang="en-HK" dirty="0"/>
              <a:t>Middle man – morning governor, mayor, congressman, judges, evening- Tony </a:t>
            </a:r>
            <a:r>
              <a:rPr lang="en-HK" dirty="0" err="1"/>
              <a:t>Spilotro</a:t>
            </a:r>
            <a:r>
              <a:rPr lang="en-HK" dirty="0"/>
              <a:t> and Frank Rosenthal</a:t>
            </a:r>
          </a:p>
          <a:p>
            <a:r>
              <a:rPr lang="en-HK" dirty="0"/>
              <a:t>Jury Foreman- guilty </a:t>
            </a:r>
            <a:r>
              <a:rPr lang="en-HK" dirty="0" err="1"/>
              <a:t>guilty</a:t>
            </a:r>
            <a:r>
              <a:rPr lang="en-HK" dirty="0"/>
              <a:t> – proved that the mob connection could be exposed</a:t>
            </a:r>
          </a:p>
          <a:p>
            <a:r>
              <a:rPr lang="en-HK" dirty="0"/>
              <a:t>Satisfaction – It brought me no extra money and no fane but it did bring me lasting satisfaction </a:t>
            </a:r>
          </a:p>
        </p:txBody>
      </p:sp>
      <p:sp>
        <p:nvSpPr>
          <p:cNvPr id="4" name="Slide Number Placeholder 3"/>
          <p:cNvSpPr>
            <a:spLocks noGrp="1"/>
          </p:cNvSpPr>
          <p:nvPr>
            <p:ph type="sldNum" sz="quarter" idx="5"/>
          </p:nvPr>
        </p:nvSpPr>
        <p:spPr/>
        <p:txBody>
          <a:bodyPr/>
          <a:lstStyle/>
          <a:p>
            <a:fld id="{B5AC3AD6-5D2F-44D4-805A-9127BF2C59D0}" type="slidenum">
              <a:rPr lang="en-HK" smtClean="0"/>
              <a:t>2</a:t>
            </a:fld>
            <a:endParaRPr lang="en-HK"/>
          </a:p>
        </p:txBody>
      </p:sp>
    </p:spTree>
    <p:extLst>
      <p:ext uri="{BB962C8B-B14F-4D97-AF65-F5344CB8AC3E}">
        <p14:creationId xmlns:p14="http://schemas.microsoft.com/office/powerpoint/2010/main" val="954261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dirty="0">
                <a:solidFill>
                  <a:schemeClr val="tx1"/>
                </a:solidFill>
                <a:effectLst/>
                <a:latin typeface="+mn-lt"/>
                <a:ea typeface="+mn-ea"/>
                <a:cs typeface="+mn-cs"/>
              </a:rPr>
              <a:t>ABA Insights Publication - </a:t>
            </a:r>
            <a:r>
              <a:rPr lang="fr-FR" sz="1200" b="0" i="0" u="none" strike="noStrike" kern="1200" dirty="0" err="1">
                <a:solidFill>
                  <a:schemeClr val="tx1"/>
                </a:solidFill>
                <a:effectLst/>
                <a:latin typeface="+mn-lt"/>
                <a:ea typeface="+mn-ea"/>
                <a:cs typeface="+mn-cs"/>
              </a:rPr>
              <a:t>November</a:t>
            </a:r>
            <a:r>
              <a:rPr lang="fr-FR" sz="1200" b="0" i="0" u="none" strike="noStrike" kern="1200" dirty="0">
                <a:solidFill>
                  <a:schemeClr val="tx1"/>
                </a:solidFill>
                <a:effectLst/>
                <a:latin typeface="+mn-lt"/>
                <a:ea typeface="+mn-ea"/>
                <a:cs typeface="+mn-cs"/>
              </a:rPr>
              <a:t> 08, 2018 </a:t>
            </a:r>
            <a:r>
              <a:rPr lang="fr-FR" sz="1200" b="1" i="0" u="none" strike="noStrike" kern="1200" cap="all" dirty="0">
                <a:solidFill>
                  <a:schemeClr val="tx1"/>
                </a:solidFill>
                <a:effectLst/>
                <a:latin typeface="+mn-lt"/>
                <a:ea typeface="+mn-ea"/>
                <a:cs typeface="+mn-cs"/>
              </a:rPr>
              <a:t>Article 1 - </a:t>
            </a:r>
            <a:r>
              <a:rPr lang="en-HK" sz="1200" b="0" i="0" u="none" strike="noStrike" kern="1200" dirty="0">
                <a:solidFill>
                  <a:schemeClr val="tx1"/>
                </a:solidFill>
                <a:effectLst/>
                <a:latin typeface="+mn-lt"/>
                <a:ea typeface="+mn-ea"/>
                <a:cs typeface="+mn-cs"/>
              </a:rPr>
              <a:t>Justice wasn’t blind at all: black people faced greater police brutality and got longer sentences, more attractive witnesses were more likely to be believed, overweight female defendants were judged more harshly.  Jurors and detectives, tasked with determining credibility, were actually quite poor at detecting deceit and tended to focus on irrelevant cues like averted gaze and jittery limbs.  There was no such thing as an unbiased judge: every member of the bench was looking through lenses tinted by their identities and experiences.  And factors meant to be irrelevant frequently tipped the scales.  People whose parole hearings were first thing in the morning were far more likely to be granted release than those who had the bad luck of being scheduled at the end of the day.  Watching footage of an interrogation with the camera placed behind the suspect meant that you were significantly more likely to deem a resulting confession to be coerced than if you viewed footage shot from behind the interrogator.</a:t>
            </a:r>
            <a:endParaRPr lang="en-HK" dirty="0"/>
          </a:p>
        </p:txBody>
      </p:sp>
      <p:sp>
        <p:nvSpPr>
          <p:cNvPr id="4" name="Slide Number Placeholder 3"/>
          <p:cNvSpPr>
            <a:spLocks noGrp="1"/>
          </p:cNvSpPr>
          <p:nvPr>
            <p:ph type="sldNum" sz="quarter" idx="5"/>
          </p:nvPr>
        </p:nvSpPr>
        <p:spPr/>
        <p:txBody>
          <a:bodyPr/>
          <a:lstStyle/>
          <a:p>
            <a:fld id="{B5AC3AD6-5D2F-44D4-805A-9127BF2C59D0}" type="slidenum">
              <a:rPr lang="en-HK" smtClean="0"/>
              <a:t>4</a:t>
            </a:fld>
            <a:endParaRPr lang="en-HK"/>
          </a:p>
        </p:txBody>
      </p:sp>
    </p:spTree>
    <p:extLst>
      <p:ext uri="{BB962C8B-B14F-4D97-AF65-F5344CB8AC3E}">
        <p14:creationId xmlns:p14="http://schemas.microsoft.com/office/powerpoint/2010/main" val="1714544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B5AC3AD6-5D2F-44D4-805A-9127BF2C59D0}" type="slidenum">
              <a:rPr lang="en-HK" smtClean="0"/>
              <a:t>9</a:t>
            </a:fld>
            <a:endParaRPr lang="en-HK"/>
          </a:p>
        </p:txBody>
      </p:sp>
    </p:spTree>
    <p:extLst>
      <p:ext uri="{BB962C8B-B14F-4D97-AF65-F5344CB8AC3E}">
        <p14:creationId xmlns:p14="http://schemas.microsoft.com/office/powerpoint/2010/main" val="3332644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a:t>Tony </a:t>
            </a:r>
            <a:r>
              <a:rPr lang="en-HK" dirty="0" err="1"/>
              <a:t>Spilotro</a:t>
            </a:r>
            <a:r>
              <a:rPr lang="en-HK" dirty="0"/>
              <a:t> trial - 1986</a:t>
            </a:r>
          </a:p>
          <a:p>
            <a:r>
              <a:rPr lang="en-HK" dirty="0"/>
              <a:t>The whole experience was made for movies- in fact it became a Movie</a:t>
            </a:r>
          </a:p>
        </p:txBody>
      </p:sp>
      <p:sp>
        <p:nvSpPr>
          <p:cNvPr id="4" name="Slide Number Placeholder 3"/>
          <p:cNvSpPr>
            <a:spLocks noGrp="1"/>
          </p:cNvSpPr>
          <p:nvPr>
            <p:ph type="sldNum" sz="quarter" idx="5"/>
          </p:nvPr>
        </p:nvSpPr>
        <p:spPr/>
        <p:txBody>
          <a:bodyPr/>
          <a:lstStyle/>
          <a:p>
            <a:fld id="{B5AC3AD6-5D2F-44D4-805A-9127BF2C59D0}" type="slidenum">
              <a:rPr lang="en-HK" smtClean="0"/>
              <a:t>12</a:t>
            </a:fld>
            <a:endParaRPr lang="en-HK"/>
          </a:p>
        </p:txBody>
      </p:sp>
    </p:spTree>
    <p:extLst>
      <p:ext uri="{BB962C8B-B14F-4D97-AF65-F5344CB8AC3E}">
        <p14:creationId xmlns:p14="http://schemas.microsoft.com/office/powerpoint/2010/main" val="423564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a:t>The Prosecutor’s role?   Producer, Director, Actor/Actress, Stage hand, Technician,  </a:t>
            </a:r>
          </a:p>
        </p:txBody>
      </p:sp>
      <p:sp>
        <p:nvSpPr>
          <p:cNvPr id="4" name="Slide Number Placeholder 3"/>
          <p:cNvSpPr>
            <a:spLocks noGrp="1"/>
          </p:cNvSpPr>
          <p:nvPr>
            <p:ph type="sldNum" sz="quarter" idx="5"/>
          </p:nvPr>
        </p:nvSpPr>
        <p:spPr/>
        <p:txBody>
          <a:bodyPr/>
          <a:lstStyle/>
          <a:p>
            <a:fld id="{B5AC3AD6-5D2F-44D4-805A-9127BF2C59D0}" type="slidenum">
              <a:rPr lang="en-HK" smtClean="0"/>
              <a:t>30</a:t>
            </a:fld>
            <a:endParaRPr lang="en-HK"/>
          </a:p>
        </p:txBody>
      </p:sp>
    </p:spTree>
    <p:extLst>
      <p:ext uri="{BB962C8B-B14F-4D97-AF65-F5344CB8AC3E}">
        <p14:creationId xmlns:p14="http://schemas.microsoft.com/office/powerpoint/2010/main" val="2466184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9/9/2019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9/9/2019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4581-60E9-465B-90B0-5F5F80CA9340}"/>
              </a:ext>
            </a:extLst>
          </p:cNvPr>
          <p:cNvSpPr>
            <a:spLocks noGrp="1"/>
          </p:cNvSpPr>
          <p:nvPr>
            <p:ph type="ctrTitle"/>
          </p:nvPr>
        </p:nvSpPr>
        <p:spPr>
          <a:xfrm>
            <a:off x="1154955" y="816204"/>
            <a:ext cx="8825658" cy="3329581"/>
          </a:xfrm>
        </p:spPr>
        <p:txBody>
          <a:bodyPr/>
          <a:lstStyle/>
          <a:p>
            <a:r>
              <a:rPr lang="en-HK" dirty="0"/>
              <a:t>Criminal Trial</a:t>
            </a:r>
            <a:br>
              <a:rPr lang="en-HK" dirty="0"/>
            </a:br>
            <a:r>
              <a:rPr lang="en-HK" dirty="0"/>
              <a:t>Preparation</a:t>
            </a:r>
          </a:p>
        </p:txBody>
      </p:sp>
      <p:sp>
        <p:nvSpPr>
          <p:cNvPr id="3" name="Subtitle 2">
            <a:extLst>
              <a:ext uri="{FF2B5EF4-FFF2-40B4-BE49-F238E27FC236}">
                <a16:creationId xmlns:a16="http://schemas.microsoft.com/office/drawing/2014/main" id="{4CE018A5-C3D1-4A2F-B020-739CD5E39362}"/>
              </a:ext>
            </a:extLst>
          </p:cNvPr>
          <p:cNvSpPr>
            <a:spLocks noGrp="1"/>
          </p:cNvSpPr>
          <p:nvPr>
            <p:ph type="subTitle" idx="1"/>
          </p:nvPr>
        </p:nvSpPr>
        <p:spPr/>
        <p:txBody>
          <a:bodyPr/>
          <a:lstStyle/>
          <a:p>
            <a:endParaRPr lang="en-HK"/>
          </a:p>
        </p:txBody>
      </p:sp>
    </p:spTree>
    <p:extLst>
      <p:ext uri="{BB962C8B-B14F-4D97-AF65-F5344CB8AC3E}">
        <p14:creationId xmlns:p14="http://schemas.microsoft.com/office/powerpoint/2010/main" val="2751422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A5B2A-DE55-4AA3-89CE-E347376E189B}"/>
              </a:ext>
            </a:extLst>
          </p:cNvPr>
          <p:cNvSpPr>
            <a:spLocks noGrp="1"/>
          </p:cNvSpPr>
          <p:nvPr>
            <p:ph type="title"/>
          </p:nvPr>
        </p:nvSpPr>
        <p:spPr/>
        <p:txBody>
          <a:bodyPr/>
          <a:lstStyle/>
          <a:p>
            <a:endParaRPr lang="en-HK"/>
          </a:p>
        </p:txBody>
      </p:sp>
      <p:sp>
        <p:nvSpPr>
          <p:cNvPr id="3" name="Vertical Text Placeholder 2">
            <a:extLst>
              <a:ext uri="{FF2B5EF4-FFF2-40B4-BE49-F238E27FC236}">
                <a16:creationId xmlns:a16="http://schemas.microsoft.com/office/drawing/2014/main" id="{0AC86B46-2164-4C5B-AADA-AFA9ADF86CEA}"/>
              </a:ext>
            </a:extLst>
          </p:cNvPr>
          <p:cNvSpPr>
            <a:spLocks noGrp="1"/>
          </p:cNvSpPr>
          <p:nvPr>
            <p:ph type="body" orient="vert" idx="1"/>
          </p:nvPr>
        </p:nvSpPr>
        <p:spPr/>
        <p:txBody>
          <a:bodyPr/>
          <a:lstStyle/>
          <a:p>
            <a:endParaRPr lang="en-HK"/>
          </a:p>
        </p:txBody>
      </p:sp>
      <p:pic>
        <p:nvPicPr>
          <p:cNvPr id="4" name="Picture 3">
            <a:extLst>
              <a:ext uri="{FF2B5EF4-FFF2-40B4-BE49-F238E27FC236}">
                <a16:creationId xmlns:a16="http://schemas.microsoft.com/office/drawing/2014/main" id="{5E714D2B-67E6-44DC-A0B8-EFBE794F866B}"/>
              </a:ext>
            </a:extLst>
          </p:cNvPr>
          <p:cNvPicPr>
            <a:picLocks noChangeAspect="1"/>
          </p:cNvPicPr>
          <p:nvPr/>
        </p:nvPicPr>
        <p:blipFill>
          <a:blip r:embed="rId2"/>
          <a:stretch>
            <a:fillRect/>
          </a:stretch>
        </p:blipFill>
        <p:spPr>
          <a:xfrm>
            <a:off x="1004582" y="0"/>
            <a:ext cx="9143999" cy="6858000"/>
          </a:xfrm>
          <a:prstGeom prst="rect">
            <a:avLst/>
          </a:prstGeom>
        </p:spPr>
      </p:pic>
    </p:spTree>
    <p:extLst>
      <p:ext uri="{BB962C8B-B14F-4D97-AF65-F5344CB8AC3E}">
        <p14:creationId xmlns:p14="http://schemas.microsoft.com/office/powerpoint/2010/main" val="2019102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584291-74FD-4D7C-BD7B-46736299EFA9}"/>
              </a:ext>
            </a:extLst>
          </p:cNvPr>
          <p:cNvPicPr>
            <a:picLocks noChangeAspect="1"/>
          </p:cNvPicPr>
          <p:nvPr/>
        </p:nvPicPr>
        <p:blipFill>
          <a:blip r:embed="rId2"/>
          <a:stretch>
            <a:fillRect/>
          </a:stretch>
        </p:blipFill>
        <p:spPr>
          <a:xfrm>
            <a:off x="1302026" y="161511"/>
            <a:ext cx="8713304" cy="6534978"/>
          </a:xfrm>
          <a:prstGeom prst="rect">
            <a:avLst/>
          </a:prstGeom>
        </p:spPr>
      </p:pic>
    </p:spTree>
    <p:extLst>
      <p:ext uri="{BB962C8B-B14F-4D97-AF65-F5344CB8AC3E}">
        <p14:creationId xmlns:p14="http://schemas.microsoft.com/office/powerpoint/2010/main" val="3704805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2DC6D-AEA0-4469-A4C2-A92784630BE5}"/>
              </a:ext>
            </a:extLst>
          </p:cNvPr>
          <p:cNvSpPr>
            <a:spLocks noGrp="1"/>
          </p:cNvSpPr>
          <p:nvPr>
            <p:ph type="title"/>
          </p:nvPr>
        </p:nvSpPr>
        <p:spPr>
          <a:xfrm>
            <a:off x="5457270" y="975967"/>
            <a:ext cx="4339844" cy="1400530"/>
          </a:xfrm>
        </p:spPr>
        <p:txBody>
          <a:bodyPr/>
          <a:lstStyle/>
          <a:p>
            <a:pPr algn="ctr"/>
            <a:r>
              <a:rPr lang="en-HK" dirty="0"/>
              <a:t>Drama</a:t>
            </a:r>
          </a:p>
        </p:txBody>
      </p:sp>
      <p:pic>
        <p:nvPicPr>
          <p:cNvPr id="11" name="Picture 10">
            <a:extLst>
              <a:ext uri="{FF2B5EF4-FFF2-40B4-BE49-F238E27FC236}">
                <a16:creationId xmlns:a16="http://schemas.microsoft.com/office/drawing/2014/main" id="{373FAF70-000A-4BC5-804A-A370AEA72212}"/>
              </a:ext>
            </a:extLst>
          </p:cNvPr>
          <p:cNvPicPr>
            <a:picLocks noChangeAspect="1"/>
          </p:cNvPicPr>
          <p:nvPr/>
        </p:nvPicPr>
        <p:blipFill>
          <a:blip r:embed="rId3"/>
          <a:stretch>
            <a:fillRect/>
          </a:stretch>
        </p:blipFill>
        <p:spPr>
          <a:xfrm>
            <a:off x="630068" y="842596"/>
            <a:ext cx="3485445" cy="3485445"/>
          </a:xfrm>
          <a:prstGeom prst="rect">
            <a:avLst/>
          </a:prstGeom>
        </p:spPr>
      </p:pic>
      <p:pic>
        <p:nvPicPr>
          <p:cNvPr id="15" name="Picture 14">
            <a:extLst>
              <a:ext uri="{FF2B5EF4-FFF2-40B4-BE49-F238E27FC236}">
                <a16:creationId xmlns:a16="http://schemas.microsoft.com/office/drawing/2014/main" id="{DF79973B-4FD3-4053-AF70-B703EA0C7CD5}"/>
              </a:ext>
            </a:extLst>
          </p:cNvPr>
          <p:cNvPicPr>
            <a:picLocks noChangeAspect="1"/>
          </p:cNvPicPr>
          <p:nvPr/>
        </p:nvPicPr>
        <p:blipFill>
          <a:blip r:embed="rId4"/>
          <a:stretch>
            <a:fillRect/>
          </a:stretch>
        </p:blipFill>
        <p:spPr>
          <a:xfrm>
            <a:off x="5697885" y="2877629"/>
            <a:ext cx="4099229" cy="3004404"/>
          </a:xfrm>
          <a:prstGeom prst="rect">
            <a:avLst/>
          </a:prstGeom>
        </p:spPr>
      </p:pic>
    </p:spTree>
    <p:extLst>
      <p:ext uri="{BB962C8B-B14F-4D97-AF65-F5344CB8AC3E}">
        <p14:creationId xmlns:p14="http://schemas.microsoft.com/office/powerpoint/2010/main" val="2971038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3282-3F26-4032-B2D9-17EE8CB20E37}"/>
              </a:ext>
            </a:extLst>
          </p:cNvPr>
          <p:cNvSpPr>
            <a:spLocks noGrp="1"/>
          </p:cNvSpPr>
          <p:nvPr>
            <p:ph type="title"/>
          </p:nvPr>
        </p:nvSpPr>
        <p:spPr>
          <a:xfrm>
            <a:off x="389339" y="43309"/>
            <a:ext cx="10972601" cy="1400530"/>
          </a:xfrm>
        </p:spPr>
        <p:txBody>
          <a:bodyPr/>
          <a:lstStyle/>
          <a:p>
            <a:r>
              <a:rPr lang="en-HK" sz="3200" dirty="0"/>
              <a:t>Elements of a Drama – according to Theatre Arts Course Outline</a:t>
            </a:r>
          </a:p>
        </p:txBody>
      </p:sp>
      <p:sp>
        <p:nvSpPr>
          <p:cNvPr id="5" name="Rectangle 4">
            <a:extLst>
              <a:ext uri="{FF2B5EF4-FFF2-40B4-BE49-F238E27FC236}">
                <a16:creationId xmlns:a16="http://schemas.microsoft.com/office/drawing/2014/main" id="{1E31E877-F12A-445A-8ECA-7D99E7FC5645}"/>
              </a:ext>
            </a:extLst>
          </p:cNvPr>
          <p:cNvSpPr/>
          <p:nvPr/>
        </p:nvSpPr>
        <p:spPr>
          <a:xfrm>
            <a:off x="304999" y="1443839"/>
            <a:ext cx="5598496" cy="4093428"/>
          </a:xfrm>
          <a:prstGeom prst="rect">
            <a:avLst/>
          </a:prstGeom>
        </p:spPr>
        <p:txBody>
          <a:bodyPr wrap="square">
            <a:spAutoFit/>
          </a:bodyPr>
          <a:lstStyle/>
          <a:p>
            <a:pPr marL="457200" indent="-457200">
              <a:buAutoNum type="alphaLcParenR"/>
            </a:pPr>
            <a:r>
              <a:rPr lang="en-HK" sz="2000" dirty="0">
                <a:latin typeface="Tahoma" panose="020B0604030504040204" pitchFamily="34" charset="0"/>
                <a:ea typeface="Tahoma" panose="020B0604030504040204" pitchFamily="34" charset="0"/>
                <a:cs typeface="Tahoma" panose="020B0604030504040204" pitchFamily="34" charset="0"/>
              </a:rPr>
              <a:t>Coming up with Thought/Theme/Ideas to be expressed through the work.</a:t>
            </a:r>
          </a:p>
          <a:p>
            <a:pPr marL="457200" indent="-457200">
              <a:buAutoNum type="alphaLcParenR"/>
            </a:pPr>
            <a:endParaRPr lang="en-HK" sz="20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lphaLcParenR" startAt="2"/>
            </a:pPr>
            <a:r>
              <a:rPr lang="en-HK" sz="2000" dirty="0">
                <a:latin typeface="Tahoma" panose="020B0604030504040204" pitchFamily="34" charset="0"/>
                <a:ea typeface="Tahoma" panose="020B0604030504040204" pitchFamily="34" charset="0"/>
                <a:cs typeface="Tahoma" panose="020B0604030504040204" pitchFamily="34" charset="0"/>
              </a:rPr>
              <a:t>Determine the Genre and Style of the work</a:t>
            </a:r>
          </a:p>
          <a:p>
            <a:pPr marL="457200" indent="-457200">
              <a:buAutoNum type="alphaLcParenR" startAt="2"/>
            </a:pPr>
            <a:endParaRPr lang="en-HK" sz="20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lphaLcParenR" startAt="3"/>
            </a:pPr>
            <a:r>
              <a:rPr lang="en-HK" sz="2000" dirty="0">
                <a:latin typeface="Tahoma" panose="020B0604030504040204" pitchFamily="34" charset="0"/>
                <a:ea typeface="Tahoma" panose="020B0604030504040204" pitchFamily="34" charset="0"/>
                <a:cs typeface="Tahoma" panose="020B0604030504040204" pitchFamily="34" charset="0"/>
              </a:rPr>
              <a:t>Outlining Basic Action of the work and Creating Plot.</a:t>
            </a:r>
          </a:p>
          <a:p>
            <a:pPr marL="457200" indent="-457200">
              <a:buAutoNum type="alphaLcParenR" startAt="3"/>
            </a:pPr>
            <a:endParaRPr lang="en-HK" sz="20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lphaLcParenR" startAt="4"/>
            </a:pPr>
            <a:r>
              <a:rPr lang="en-HK" sz="2000" dirty="0">
                <a:latin typeface="Tahoma" panose="020B0604030504040204" pitchFamily="34" charset="0"/>
                <a:ea typeface="Tahoma" panose="020B0604030504040204" pitchFamily="34" charset="0"/>
                <a:cs typeface="Tahoma" panose="020B0604030504040204" pitchFamily="34" charset="0"/>
              </a:rPr>
              <a:t>Establish the Structure of the Play and Overall Framework</a:t>
            </a:r>
          </a:p>
          <a:p>
            <a:pPr marL="457200" indent="-457200">
              <a:buAutoNum type="alphaLcParenR" startAt="4"/>
            </a:pPr>
            <a:endParaRPr lang="en-HK" sz="2000" dirty="0">
              <a:latin typeface="Tahoma" panose="020B0604030504040204" pitchFamily="34" charset="0"/>
              <a:ea typeface="Tahoma" panose="020B0604030504040204" pitchFamily="34" charset="0"/>
              <a:cs typeface="Tahoma" panose="020B0604030504040204" pitchFamily="34" charset="0"/>
            </a:endParaRPr>
          </a:p>
          <a:p>
            <a:r>
              <a:rPr lang="en-HK" sz="2000" dirty="0">
                <a:latin typeface="Tahoma" panose="020B0604030504040204" pitchFamily="34" charset="0"/>
                <a:ea typeface="Tahoma" panose="020B0604030504040204" pitchFamily="34" charset="0"/>
                <a:cs typeface="Tahoma" panose="020B0604030504040204" pitchFamily="34" charset="0"/>
              </a:rPr>
              <a:t>e)	The Development of Characters presented in the work.</a:t>
            </a:r>
          </a:p>
        </p:txBody>
      </p:sp>
      <p:sp>
        <p:nvSpPr>
          <p:cNvPr id="4" name="Rectangle 3">
            <a:extLst>
              <a:ext uri="{FF2B5EF4-FFF2-40B4-BE49-F238E27FC236}">
                <a16:creationId xmlns:a16="http://schemas.microsoft.com/office/drawing/2014/main" id="{61DBD496-0CAD-4D3C-8147-0ACE75BA7AD7}"/>
              </a:ext>
            </a:extLst>
          </p:cNvPr>
          <p:cNvSpPr/>
          <p:nvPr/>
        </p:nvSpPr>
        <p:spPr>
          <a:xfrm>
            <a:off x="6316361" y="1443839"/>
            <a:ext cx="5229528" cy="4401205"/>
          </a:xfrm>
          <a:prstGeom prst="rect">
            <a:avLst/>
          </a:prstGeom>
        </p:spPr>
        <p:txBody>
          <a:bodyPr wrap="square">
            <a:spAutoFit/>
          </a:bodyPr>
          <a:lstStyle/>
          <a:p>
            <a:pPr marL="457200" indent="-457200">
              <a:buAutoNum type="alphaLcParenR" startAt="6"/>
            </a:pPr>
            <a:r>
              <a:rPr lang="en-HK" sz="2000" dirty="0">
                <a:latin typeface="Tahoma" panose="020B0604030504040204" pitchFamily="34" charset="0"/>
                <a:ea typeface="Tahoma" panose="020B0604030504040204" pitchFamily="34" charset="0"/>
                <a:cs typeface="Tahoma" panose="020B0604030504040204" pitchFamily="34" charset="0"/>
              </a:rPr>
              <a:t>The Creation of Dialogue and the Language of the Characters. </a:t>
            </a:r>
          </a:p>
          <a:p>
            <a:pPr marL="457200" indent="-457200">
              <a:buAutoNum type="alphaLcParenR" startAt="6"/>
            </a:pPr>
            <a:endParaRPr lang="en-HK" sz="20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lphaLcParenR" startAt="7"/>
            </a:pPr>
            <a:r>
              <a:rPr lang="en-HK" sz="2000" dirty="0">
                <a:latin typeface="Tahoma" panose="020B0604030504040204" pitchFamily="34" charset="0"/>
                <a:ea typeface="Tahoma" panose="020B0604030504040204" pitchFamily="34" charset="0"/>
                <a:cs typeface="Tahoma" panose="020B0604030504040204" pitchFamily="34" charset="0"/>
              </a:rPr>
              <a:t>Creating Music: This can involve the Rhythm of the Language or actual Music</a:t>
            </a:r>
          </a:p>
          <a:p>
            <a:pPr marL="457200" indent="-457200">
              <a:buAutoNum type="alphaLcParenR" startAt="7"/>
            </a:pPr>
            <a:endParaRPr lang="en-HK" sz="20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lphaLcParenR" startAt="7"/>
            </a:pPr>
            <a:r>
              <a:rPr lang="en-HK" sz="2000" dirty="0">
                <a:latin typeface="Tahoma" panose="020B0604030504040204" pitchFamily="34" charset="0"/>
                <a:ea typeface="Tahoma" panose="020B0604030504040204" pitchFamily="34" charset="0"/>
                <a:cs typeface="Tahoma" panose="020B0604030504040204" pitchFamily="34" charset="0"/>
              </a:rPr>
              <a:t> Composition and the Lyrics of the songs.</a:t>
            </a:r>
          </a:p>
          <a:p>
            <a:pPr marL="457200" indent="-457200">
              <a:buAutoNum type="alphaLcParenR" startAt="7"/>
            </a:pPr>
            <a:endParaRPr lang="en-HK" sz="20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lphaLcParenR" startAt="8"/>
            </a:pPr>
            <a:r>
              <a:rPr lang="en-HK" sz="2000" dirty="0">
                <a:latin typeface="Tahoma" panose="020B0604030504040204" pitchFamily="34" charset="0"/>
                <a:ea typeface="Tahoma" panose="020B0604030504040204" pitchFamily="34" charset="0"/>
                <a:cs typeface="Tahoma" panose="020B0604030504040204" pitchFamily="34" charset="0"/>
              </a:rPr>
              <a:t>Establishing Spectacle: The visual and Environmental elements of the work.</a:t>
            </a:r>
          </a:p>
          <a:p>
            <a:pPr marL="457200" indent="-457200">
              <a:buAutoNum type="alphaLcParenR" startAt="8"/>
            </a:pPr>
            <a:endParaRPr lang="en-HK" sz="2000" dirty="0">
              <a:latin typeface="Tahoma" panose="020B0604030504040204" pitchFamily="34" charset="0"/>
              <a:ea typeface="Tahoma" panose="020B0604030504040204" pitchFamily="34" charset="0"/>
              <a:cs typeface="Tahoma" panose="020B0604030504040204" pitchFamily="34" charset="0"/>
            </a:endParaRPr>
          </a:p>
          <a:p>
            <a:r>
              <a:rPr lang="en-HK" sz="2000" dirty="0" err="1">
                <a:latin typeface="Tahoma" panose="020B0604030504040204" pitchFamily="34" charset="0"/>
                <a:ea typeface="Tahoma" panose="020B0604030504040204" pitchFamily="34" charset="0"/>
                <a:cs typeface="Tahoma" panose="020B0604030504040204" pitchFamily="34" charset="0"/>
              </a:rPr>
              <a:t>i</a:t>
            </a:r>
            <a:r>
              <a:rPr lang="en-HK" sz="2000" dirty="0">
                <a:latin typeface="Tahoma" panose="020B0604030504040204" pitchFamily="34" charset="0"/>
                <a:ea typeface="Tahoma" panose="020B0604030504040204" pitchFamily="34" charset="0"/>
                <a:cs typeface="Tahoma" panose="020B0604030504040204" pitchFamily="34" charset="0"/>
              </a:rPr>
              <a:t>)	Research of Subject Matter and Relevant issues presented in the play.</a:t>
            </a:r>
          </a:p>
        </p:txBody>
      </p:sp>
    </p:spTree>
    <p:extLst>
      <p:ext uri="{BB962C8B-B14F-4D97-AF65-F5344CB8AC3E}">
        <p14:creationId xmlns:p14="http://schemas.microsoft.com/office/powerpoint/2010/main" val="92464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DD1C4-2C7E-4622-A38C-064600044986}"/>
              </a:ext>
            </a:extLst>
          </p:cNvPr>
          <p:cNvSpPr>
            <a:spLocks noGrp="1"/>
          </p:cNvSpPr>
          <p:nvPr>
            <p:ph type="title"/>
          </p:nvPr>
        </p:nvSpPr>
        <p:spPr>
          <a:xfrm>
            <a:off x="950911" y="195817"/>
            <a:ext cx="9404723" cy="1400530"/>
          </a:xfrm>
        </p:spPr>
        <p:txBody>
          <a:bodyPr/>
          <a:lstStyle/>
          <a:p>
            <a:pPr algn="ctr"/>
            <a:r>
              <a:rPr lang="en-HK" dirty="0"/>
              <a:t>Elements of a Drama/Trial</a:t>
            </a:r>
          </a:p>
        </p:txBody>
      </p:sp>
      <p:sp>
        <p:nvSpPr>
          <p:cNvPr id="15" name="Rectangle 14">
            <a:extLst>
              <a:ext uri="{FF2B5EF4-FFF2-40B4-BE49-F238E27FC236}">
                <a16:creationId xmlns:a16="http://schemas.microsoft.com/office/drawing/2014/main" id="{BEE95D63-E385-401F-861B-3AF6DDAA7EF2}"/>
              </a:ext>
            </a:extLst>
          </p:cNvPr>
          <p:cNvSpPr/>
          <p:nvPr/>
        </p:nvSpPr>
        <p:spPr>
          <a:xfrm>
            <a:off x="160420" y="1187114"/>
            <a:ext cx="6352675" cy="4770537"/>
          </a:xfrm>
          <a:prstGeom prst="rect">
            <a:avLst/>
          </a:prstGeom>
        </p:spPr>
        <p:txBody>
          <a:bodyPr wrap="square">
            <a:spAutoFit/>
          </a:bodyPr>
          <a:lstStyle/>
          <a:p>
            <a:pPr marL="514350" indent="-514350">
              <a:buAutoNum type="alphaLcParenR"/>
            </a:pPr>
            <a:r>
              <a:rPr lang="en-HK" sz="2800" dirty="0">
                <a:latin typeface="Tahoma" panose="020B0604030504040204" pitchFamily="34" charset="0"/>
                <a:ea typeface="Tahoma" panose="020B0604030504040204" pitchFamily="34" charset="0"/>
                <a:cs typeface="Tahoma" panose="020B0604030504040204" pitchFamily="34" charset="0"/>
              </a:rPr>
              <a:t>Coming up with Thought/Theme/Ideas to be expressed through  the work.</a:t>
            </a:r>
          </a:p>
          <a:p>
            <a:pPr marL="514350" indent="-514350">
              <a:buAutoNum type="alphaLcParenR"/>
            </a:pPr>
            <a:endParaRPr lang="en-HK" sz="2800" dirty="0">
              <a:latin typeface="Tahoma" panose="020B0604030504040204" pitchFamily="34" charset="0"/>
              <a:ea typeface="Tahoma" panose="020B0604030504040204" pitchFamily="34" charset="0"/>
              <a:cs typeface="Tahoma" panose="020B0604030504040204" pitchFamily="34" charset="0"/>
            </a:endParaRPr>
          </a:p>
          <a:p>
            <a:pPr marL="514350" indent="-514350">
              <a:buAutoNum type="alphaLcParenR"/>
            </a:pPr>
            <a:endParaRPr lang="en-HK" sz="2800" dirty="0">
              <a:latin typeface="Tahoma" panose="020B0604030504040204" pitchFamily="34" charset="0"/>
              <a:ea typeface="Tahoma" panose="020B0604030504040204" pitchFamily="34" charset="0"/>
              <a:cs typeface="Tahoma" panose="020B0604030504040204" pitchFamily="34" charset="0"/>
            </a:endParaRPr>
          </a:p>
          <a:p>
            <a:pPr marL="514350" indent="-514350">
              <a:buAutoNum type="alphaLcParenR" startAt="2"/>
            </a:pPr>
            <a:r>
              <a:rPr lang="en-HK" sz="2800" dirty="0">
                <a:latin typeface="Tahoma" panose="020B0604030504040204" pitchFamily="34" charset="0"/>
                <a:ea typeface="Tahoma" panose="020B0604030504040204" pitchFamily="34" charset="0"/>
                <a:cs typeface="Tahoma" panose="020B0604030504040204" pitchFamily="34" charset="0"/>
              </a:rPr>
              <a:t>Determine the Genre and Style of the work</a:t>
            </a:r>
          </a:p>
          <a:p>
            <a:pPr marL="514350" indent="-514350">
              <a:buAutoNum type="alphaLcParenR" startAt="2"/>
            </a:pPr>
            <a:endParaRPr lang="en-HK" sz="2800" dirty="0">
              <a:latin typeface="Tahoma" panose="020B0604030504040204" pitchFamily="34" charset="0"/>
              <a:ea typeface="Tahoma" panose="020B0604030504040204" pitchFamily="34" charset="0"/>
              <a:cs typeface="Tahoma" panose="020B0604030504040204" pitchFamily="34" charset="0"/>
            </a:endParaRPr>
          </a:p>
          <a:p>
            <a:pPr marL="514350" indent="-514350">
              <a:buAutoNum type="alphaLcParenR" startAt="3"/>
            </a:pPr>
            <a:r>
              <a:rPr lang="en-HK" sz="2800" dirty="0">
                <a:latin typeface="Tahoma" panose="020B0604030504040204" pitchFamily="34" charset="0"/>
                <a:ea typeface="Tahoma" panose="020B0604030504040204" pitchFamily="34" charset="0"/>
                <a:cs typeface="Tahoma" panose="020B0604030504040204" pitchFamily="34" charset="0"/>
              </a:rPr>
              <a:t>Outlining Basic Action of the work and Creating Plot.</a:t>
            </a:r>
          </a:p>
          <a:p>
            <a:pPr marL="514350" indent="-514350">
              <a:buAutoNum type="alphaLcParenR" startAt="3"/>
            </a:pPr>
            <a:endParaRPr lang="en-HK" sz="2400" dirty="0">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55DFE543-B0DE-41E8-87B8-7A10B2AB3241}"/>
              </a:ext>
            </a:extLst>
          </p:cNvPr>
          <p:cNvSpPr txBox="1"/>
          <p:nvPr/>
        </p:nvSpPr>
        <p:spPr>
          <a:xfrm>
            <a:off x="6785811" y="1187114"/>
            <a:ext cx="4636168" cy="5262979"/>
          </a:xfrm>
          <a:prstGeom prst="rect">
            <a:avLst/>
          </a:prstGeom>
          <a:noFill/>
        </p:spPr>
        <p:txBody>
          <a:bodyPr wrap="square" rtlCol="0">
            <a:spAutoFit/>
          </a:bodyPr>
          <a:lstStyle/>
          <a:p>
            <a:pPr marL="514350" lvl="0" indent="-514350">
              <a:buFontTx/>
              <a:buAutoNum type="alphaLcParenR"/>
            </a:pPr>
            <a:r>
              <a:rPr lang="en-HK" sz="28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rPr>
              <a:t>Theory of the case</a:t>
            </a:r>
          </a:p>
          <a:p>
            <a:pPr marL="514350" lvl="0" indent="-514350">
              <a:buFontTx/>
              <a:buAutoNum type="alphaLcParenR"/>
            </a:pPr>
            <a:endParaRPr lang="en-HK" sz="28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endParaRPr>
          </a:p>
          <a:p>
            <a:pPr marL="514350" lvl="0" indent="-514350">
              <a:buFontTx/>
              <a:buAutoNum type="alphaLcParenR"/>
            </a:pPr>
            <a:endParaRPr lang="en-HK" sz="28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endParaRPr>
          </a:p>
          <a:p>
            <a:pPr marL="514350" lvl="0" indent="-514350">
              <a:buFontTx/>
              <a:buAutoNum type="alphaLcParenR"/>
            </a:pPr>
            <a:endParaRPr lang="en-HK" sz="28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endParaRPr>
          </a:p>
          <a:p>
            <a:pPr marL="514350" lvl="0" indent="-514350">
              <a:buFontTx/>
              <a:buAutoNum type="alphaLcParenR"/>
            </a:pPr>
            <a:endParaRPr lang="en-HK" sz="28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Tx/>
              <a:buAutoNum type="alphaLcParenR" startAt="2"/>
            </a:pPr>
            <a:r>
              <a:rPr lang="en-HK" sz="28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rPr>
              <a:t> Types of Evidence</a:t>
            </a:r>
          </a:p>
          <a:p>
            <a:pPr marL="342900" lvl="0" indent="-342900">
              <a:buFontTx/>
              <a:buAutoNum type="alphaLcParenR" startAt="2"/>
            </a:pPr>
            <a:endParaRPr lang="en-HK" sz="28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Tx/>
              <a:buAutoNum type="alphaLcParenR" startAt="2"/>
            </a:pPr>
            <a:endParaRPr lang="en-HK" sz="28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Tx/>
              <a:buAutoNum type="alphaLcParenR" startAt="2"/>
            </a:pPr>
            <a:r>
              <a:rPr lang="en-HK" sz="28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rPr>
              <a:t> Outline of Presentation of Evidence</a:t>
            </a:r>
          </a:p>
          <a:p>
            <a:pPr marL="342900" lvl="0" indent="-342900">
              <a:buFontTx/>
              <a:buAutoNum type="alphaLcParenR" startAt="2"/>
            </a:pPr>
            <a:endParaRPr lang="en-HK" sz="28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endParaRPr>
          </a:p>
          <a:p>
            <a:pPr lvl="0"/>
            <a:endParaRPr lang="en-HK" sz="28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1462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DD1C4-2C7E-4622-A38C-064600044986}"/>
              </a:ext>
            </a:extLst>
          </p:cNvPr>
          <p:cNvSpPr>
            <a:spLocks noGrp="1"/>
          </p:cNvSpPr>
          <p:nvPr>
            <p:ph type="title"/>
          </p:nvPr>
        </p:nvSpPr>
        <p:spPr>
          <a:xfrm>
            <a:off x="950911" y="195817"/>
            <a:ext cx="9404723" cy="1400530"/>
          </a:xfrm>
        </p:spPr>
        <p:txBody>
          <a:bodyPr/>
          <a:lstStyle/>
          <a:p>
            <a:pPr algn="ctr"/>
            <a:r>
              <a:rPr lang="en-HK" dirty="0"/>
              <a:t>Elements of a Drama/Trial</a:t>
            </a:r>
          </a:p>
        </p:txBody>
      </p:sp>
      <p:sp>
        <p:nvSpPr>
          <p:cNvPr id="15" name="Rectangle 14">
            <a:extLst>
              <a:ext uri="{FF2B5EF4-FFF2-40B4-BE49-F238E27FC236}">
                <a16:creationId xmlns:a16="http://schemas.microsoft.com/office/drawing/2014/main" id="{BEE95D63-E385-401F-861B-3AF6DDAA7EF2}"/>
              </a:ext>
            </a:extLst>
          </p:cNvPr>
          <p:cNvSpPr/>
          <p:nvPr/>
        </p:nvSpPr>
        <p:spPr>
          <a:xfrm>
            <a:off x="160420" y="1187115"/>
            <a:ext cx="5727033" cy="4401205"/>
          </a:xfrm>
          <a:prstGeom prst="rect">
            <a:avLst/>
          </a:prstGeom>
        </p:spPr>
        <p:txBody>
          <a:bodyPr wrap="square">
            <a:spAutoFit/>
          </a:bodyPr>
          <a:lstStyle/>
          <a:p>
            <a:pPr marL="514350" indent="-514350">
              <a:buAutoNum type="alphaLcParenR" startAt="3"/>
            </a:pPr>
            <a:endParaRPr lang="en-HK" sz="2400" dirty="0">
              <a:latin typeface="Tahoma" panose="020B0604030504040204" pitchFamily="34" charset="0"/>
              <a:ea typeface="Tahoma" panose="020B0604030504040204" pitchFamily="34" charset="0"/>
              <a:cs typeface="Tahoma" panose="020B0604030504040204" pitchFamily="34" charset="0"/>
            </a:endParaRPr>
          </a:p>
          <a:p>
            <a:pPr marL="514350" indent="-514350">
              <a:buAutoNum type="alphaLcParenR" startAt="4"/>
            </a:pPr>
            <a:r>
              <a:rPr lang="en-HK" sz="3200" dirty="0">
                <a:latin typeface="Tahoma" panose="020B0604030504040204" pitchFamily="34" charset="0"/>
                <a:ea typeface="Tahoma" panose="020B0604030504040204" pitchFamily="34" charset="0"/>
                <a:cs typeface="Tahoma" panose="020B0604030504040204" pitchFamily="34" charset="0"/>
              </a:rPr>
              <a:t>Establish the Structure of the Play and Overall Framework </a:t>
            </a:r>
          </a:p>
          <a:p>
            <a:pPr marL="514350" indent="-514350">
              <a:buAutoNum type="alphaLcParenR" startAt="4"/>
            </a:pPr>
            <a:endParaRPr lang="en-HK" sz="3200" dirty="0">
              <a:latin typeface="Tahoma" panose="020B0604030504040204" pitchFamily="34" charset="0"/>
              <a:ea typeface="Tahoma" panose="020B0604030504040204" pitchFamily="34" charset="0"/>
              <a:cs typeface="Tahoma" panose="020B0604030504040204" pitchFamily="34" charset="0"/>
            </a:endParaRPr>
          </a:p>
          <a:p>
            <a:pPr marL="514350" indent="-514350">
              <a:buAutoNum type="alphaLcParenR" startAt="4"/>
            </a:pPr>
            <a:endParaRPr lang="en-HK" sz="3200" dirty="0">
              <a:latin typeface="Tahoma" panose="020B0604030504040204" pitchFamily="34" charset="0"/>
              <a:ea typeface="Tahoma" panose="020B0604030504040204" pitchFamily="34" charset="0"/>
              <a:cs typeface="Tahoma" panose="020B0604030504040204" pitchFamily="34" charset="0"/>
            </a:endParaRPr>
          </a:p>
          <a:p>
            <a:r>
              <a:rPr lang="en-HK" sz="3200" dirty="0">
                <a:latin typeface="Tahoma" panose="020B0604030504040204" pitchFamily="34" charset="0"/>
                <a:ea typeface="Tahoma" panose="020B0604030504040204" pitchFamily="34" charset="0"/>
                <a:cs typeface="Tahoma" panose="020B0604030504040204" pitchFamily="34" charset="0"/>
              </a:rPr>
              <a:t>e)	The Development of Characters presented in the work.</a:t>
            </a:r>
          </a:p>
        </p:txBody>
      </p:sp>
      <p:sp>
        <p:nvSpPr>
          <p:cNvPr id="17" name="TextBox 16">
            <a:extLst>
              <a:ext uri="{FF2B5EF4-FFF2-40B4-BE49-F238E27FC236}">
                <a16:creationId xmlns:a16="http://schemas.microsoft.com/office/drawing/2014/main" id="{55DFE543-B0DE-41E8-87B8-7A10B2AB3241}"/>
              </a:ext>
            </a:extLst>
          </p:cNvPr>
          <p:cNvSpPr txBox="1"/>
          <p:nvPr/>
        </p:nvSpPr>
        <p:spPr>
          <a:xfrm>
            <a:off x="6304549" y="1596347"/>
            <a:ext cx="4936540" cy="4462760"/>
          </a:xfrm>
          <a:prstGeom prst="rect">
            <a:avLst/>
          </a:prstGeom>
          <a:noFill/>
        </p:spPr>
        <p:txBody>
          <a:bodyPr wrap="square" rtlCol="0">
            <a:spAutoFit/>
          </a:bodyPr>
          <a:lstStyle/>
          <a:p>
            <a:pPr marL="514350" lvl="0" indent="-514350">
              <a:buAutoNum type="alphaLcParenR" startAt="4"/>
            </a:pPr>
            <a:r>
              <a:rPr lang="en-HK" sz="32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rPr>
              <a:t>Prepare the Closing Argument and evidence to support points in Closing.</a:t>
            </a:r>
          </a:p>
          <a:p>
            <a:pPr lvl="0"/>
            <a:endParaRPr lang="en-HK" sz="32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endParaRPr>
          </a:p>
          <a:p>
            <a:pPr lvl="0"/>
            <a:r>
              <a:rPr lang="en-HK" sz="32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rPr>
              <a:t> e)  Prepare Witnesses to prove elements of the crimes – use checklist</a:t>
            </a:r>
          </a:p>
          <a:p>
            <a:pPr lvl="0"/>
            <a:endParaRPr lang="en-HK" sz="28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02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DD1C4-2C7E-4622-A38C-064600044986}"/>
              </a:ext>
            </a:extLst>
          </p:cNvPr>
          <p:cNvSpPr>
            <a:spLocks noGrp="1"/>
          </p:cNvSpPr>
          <p:nvPr>
            <p:ph type="title"/>
          </p:nvPr>
        </p:nvSpPr>
        <p:spPr>
          <a:xfrm>
            <a:off x="1125414" y="0"/>
            <a:ext cx="9404723" cy="1400530"/>
          </a:xfrm>
        </p:spPr>
        <p:txBody>
          <a:bodyPr/>
          <a:lstStyle/>
          <a:p>
            <a:pPr algn="ctr"/>
            <a:r>
              <a:rPr lang="en-HK" dirty="0"/>
              <a:t>Elements of a Drama/Trial</a:t>
            </a:r>
          </a:p>
        </p:txBody>
      </p:sp>
      <p:sp>
        <p:nvSpPr>
          <p:cNvPr id="5" name="TextBox 4">
            <a:extLst>
              <a:ext uri="{FF2B5EF4-FFF2-40B4-BE49-F238E27FC236}">
                <a16:creationId xmlns:a16="http://schemas.microsoft.com/office/drawing/2014/main" id="{2ADBA86A-524B-4C81-BBA0-47057A1628EF}"/>
              </a:ext>
            </a:extLst>
          </p:cNvPr>
          <p:cNvSpPr txBox="1"/>
          <p:nvPr/>
        </p:nvSpPr>
        <p:spPr>
          <a:xfrm>
            <a:off x="0" y="1164133"/>
            <a:ext cx="6529138" cy="4401205"/>
          </a:xfrm>
          <a:prstGeom prst="rect">
            <a:avLst/>
          </a:prstGeom>
          <a:noFill/>
        </p:spPr>
        <p:txBody>
          <a:bodyPr wrap="square" rtlCol="0">
            <a:spAutoFit/>
          </a:bodyPr>
          <a:lstStyle/>
          <a:p>
            <a:pPr marL="514350" indent="-514350">
              <a:buAutoNum type="alphaLcParenR" startAt="6"/>
            </a:pPr>
            <a:r>
              <a:rPr lang="en-HK" sz="3200" dirty="0">
                <a:latin typeface="Tahoma" panose="020B0604030504040204" pitchFamily="34" charset="0"/>
                <a:ea typeface="Tahoma" panose="020B0604030504040204" pitchFamily="34" charset="0"/>
                <a:cs typeface="Tahoma" panose="020B0604030504040204" pitchFamily="34" charset="0"/>
              </a:rPr>
              <a:t>The Creation of Dialogue and the Language of the Characters.</a:t>
            </a:r>
          </a:p>
          <a:p>
            <a:r>
              <a:rPr lang="en-HK" sz="3200" dirty="0">
                <a:latin typeface="Tahoma" panose="020B0604030504040204" pitchFamily="34" charset="0"/>
                <a:ea typeface="Tahoma" panose="020B0604030504040204" pitchFamily="34" charset="0"/>
                <a:cs typeface="Tahoma" panose="020B0604030504040204" pitchFamily="34" charset="0"/>
              </a:rPr>
              <a:t> </a:t>
            </a:r>
          </a:p>
          <a:p>
            <a:pPr marL="514350" indent="-514350">
              <a:buAutoNum type="alphaLcParenR" startAt="6"/>
            </a:pPr>
            <a:endParaRPr lang="en-HK" sz="3200" dirty="0">
              <a:latin typeface="Tahoma" panose="020B0604030504040204" pitchFamily="34" charset="0"/>
              <a:ea typeface="Tahoma" panose="020B0604030504040204" pitchFamily="34" charset="0"/>
              <a:cs typeface="Tahoma" panose="020B0604030504040204" pitchFamily="34" charset="0"/>
            </a:endParaRPr>
          </a:p>
          <a:p>
            <a:pPr marL="514350" indent="-514350">
              <a:buAutoNum type="alphaLcParenR" startAt="7"/>
            </a:pPr>
            <a:r>
              <a:rPr lang="en-HK" sz="3200" dirty="0">
                <a:latin typeface="Tahoma" panose="020B0604030504040204" pitchFamily="34" charset="0"/>
                <a:ea typeface="Tahoma" panose="020B0604030504040204" pitchFamily="34" charset="0"/>
                <a:cs typeface="Tahoma" panose="020B0604030504040204" pitchFamily="34" charset="0"/>
              </a:rPr>
              <a:t>Creating Music: This can involve the Rhythm of the Language or actual Music Composition and the Lyrics of the songs.</a:t>
            </a:r>
          </a:p>
          <a:p>
            <a:pPr marL="514350" indent="-514350">
              <a:buAutoNum type="alphaLcParenR" startAt="7"/>
            </a:pPr>
            <a:endParaRPr lang="en-HK" sz="24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6F7B8A96-3181-4F64-9171-616687114731}"/>
              </a:ext>
            </a:extLst>
          </p:cNvPr>
          <p:cNvSpPr txBox="1"/>
          <p:nvPr/>
        </p:nvSpPr>
        <p:spPr>
          <a:xfrm>
            <a:off x="6815969" y="1164133"/>
            <a:ext cx="5376031" cy="3416320"/>
          </a:xfrm>
          <a:prstGeom prst="rect">
            <a:avLst/>
          </a:prstGeom>
          <a:noFill/>
        </p:spPr>
        <p:txBody>
          <a:bodyPr wrap="square" rtlCol="0">
            <a:spAutoFit/>
          </a:bodyPr>
          <a:lstStyle/>
          <a:p>
            <a:pPr marL="342900" indent="-342900">
              <a:buAutoNum type="alphaLcParenR" startAt="6"/>
            </a:pPr>
            <a:r>
              <a:rPr lang="en-HK" sz="3200" dirty="0">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rPr>
              <a:t>Outline of each witness testimony</a:t>
            </a:r>
          </a:p>
          <a:p>
            <a:pPr marL="342900" indent="-342900">
              <a:buAutoNum type="alphaLcParenR" startAt="6"/>
            </a:pPr>
            <a:endParaRPr lang="en-HK" sz="3200" dirty="0">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buAutoNum type="alphaLcParenR" startAt="6"/>
            </a:pPr>
            <a:endParaRPr lang="en-HK" sz="3200" dirty="0">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buAutoNum type="alphaLcParenR" startAt="6"/>
            </a:pPr>
            <a:r>
              <a:rPr lang="en-HK" sz="3200" dirty="0">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rPr>
              <a:t> Audio visual evidence, demonstrative evidence</a:t>
            </a:r>
          </a:p>
          <a:p>
            <a:pPr marL="342900" indent="-342900">
              <a:buAutoNum type="alphaLcParenR" startAt="6"/>
            </a:pPr>
            <a:endParaRPr lang="en-HK" sz="2400" dirty="0">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859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DD1C4-2C7E-4622-A38C-064600044986}"/>
              </a:ext>
            </a:extLst>
          </p:cNvPr>
          <p:cNvSpPr>
            <a:spLocks noGrp="1"/>
          </p:cNvSpPr>
          <p:nvPr>
            <p:ph type="title"/>
          </p:nvPr>
        </p:nvSpPr>
        <p:spPr>
          <a:xfrm>
            <a:off x="1125414" y="0"/>
            <a:ext cx="9404723" cy="1400530"/>
          </a:xfrm>
        </p:spPr>
        <p:txBody>
          <a:bodyPr/>
          <a:lstStyle/>
          <a:p>
            <a:pPr algn="ctr"/>
            <a:r>
              <a:rPr lang="en-HK" dirty="0"/>
              <a:t>Elements of a Drama/Trial</a:t>
            </a:r>
          </a:p>
        </p:txBody>
      </p:sp>
      <p:sp>
        <p:nvSpPr>
          <p:cNvPr id="5" name="TextBox 4">
            <a:extLst>
              <a:ext uri="{FF2B5EF4-FFF2-40B4-BE49-F238E27FC236}">
                <a16:creationId xmlns:a16="http://schemas.microsoft.com/office/drawing/2014/main" id="{2ADBA86A-524B-4C81-BBA0-47057A1628EF}"/>
              </a:ext>
            </a:extLst>
          </p:cNvPr>
          <p:cNvSpPr txBox="1"/>
          <p:nvPr/>
        </p:nvSpPr>
        <p:spPr>
          <a:xfrm>
            <a:off x="0" y="1164134"/>
            <a:ext cx="6961632" cy="3908762"/>
          </a:xfrm>
          <a:prstGeom prst="rect">
            <a:avLst/>
          </a:prstGeom>
          <a:noFill/>
        </p:spPr>
        <p:txBody>
          <a:bodyPr wrap="square" rtlCol="0">
            <a:spAutoFit/>
          </a:bodyPr>
          <a:lstStyle/>
          <a:p>
            <a:pPr marL="514350" indent="-514350">
              <a:buAutoNum type="alphaLcParenR" startAt="7"/>
            </a:pPr>
            <a:endParaRPr lang="en-HK" sz="2400" dirty="0">
              <a:latin typeface="Tahoma" panose="020B0604030504040204" pitchFamily="34" charset="0"/>
              <a:ea typeface="Tahoma" panose="020B0604030504040204" pitchFamily="34" charset="0"/>
              <a:cs typeface="Tahoma" panose="020B0604030504040204" pitchFamily="34" charset="0"/>
            </a:endParaRPr>
          </a:p>
          <a:p>
            <a:pPr marL="514350" indent="-514350">
              <a:buAutoNum type="alphaLcParenR" startAt="8"/>
            </a:pPr>
            <a:r>
              <a:rPr lang="en-HK" sz="3200" dirty="0">
                <a:latin typeface="Tahoma" panose="020B0604030504040204" pitchFamily="34" charset="0"/>
                <a:ea typeface="Tahoma" panose="020B0604030504040204" pitchFamily="34" charset="0"/>
                <a:cs typeface="Tahoma" panose="020B0604030504040204" pitchFamily="34" charset="0"/>
              </a:rPr>
              <a:t>Establishing Spectacle: The visual and Environmental elements of the work.</a:t>
            </a:r>
          </a:p>
          <a:p>
            <a:pPr marL="514350" indent="-514350">
              <a:buAutoNum type="alphaLcParenR" startAt="8"/>
            </a:pPr>
            <a:endParaRPr lang="en-HK" sz="3200" dirty="0">
              <a:latin typeface="Tahoma" panose="020B0604030504040204" pitchFamily="34" charset="0"/>
              <a:ea typeface="Tahoma" panose="020B0604030504040204" pitchFamily="34" charset="0"/>
              <a:cs typeface="Tahoma" panose="020B0604030504040204" pitchFamily="34" charset="0"/>
            </a:endParaRPr>
          </a:p>
          <a:p>
            <a:pPr marL="514350" indent="-514350">
              <a:buAutoNum type="alphaLcParenR" startAt="8"/>
            </a:pPr>
            <a:endParaRPr lang="en-HK" sz="3200" dirty="0">
              <a:latin typeface="Tahoma" panose="020B0604030504040204" pitchFamily="34" charset="0"/>
              <a:ea typeface="Tahoma" panose="020B0604030504040204" pitchFamily="34" charset="0"/>
              <a:cs typeface="Tahoma" panose="020B0604030504040204" pitchFamily="34" charset="0"/>
            </a:endParaRPr>
          </a:p>
          <a:p>
            <a:r>
              <a:rPr lang="en-HK" sz="3200" dirty="0" err="1">
                <a:latin typeface="Tahoma" panose="020B0604030504040204" pitchFamily="34" charset="0"/>
                <a:ea typeface="Tahoma" panose="020B0604030504040204" pitchFamily="34" charset="0"/>
                <a:cs typeface="Tahoma" panose="020B0604030504040204" pitchFamily="34" charset="0"/>
              </a:rPr>
              <a:t>i</a:t>
            </a:r>
            <a:r>
              <a:rPr lang="en-HK" sz="3200" dirty="0">
                <a:latin typeface="Tahoma" panose="020B0604030504040204" pitchFamily="34" charset="0"/>
                <a:ea typeface="Tahoma" panose="020B0604030504040204" pitchFamily="34" charset="0"/>
                <a:cs typeface="Tahoma" panose="020B0604030504040204" pitchFamily="34" charset="0"/>
              </a:rPr>
              <a:t>)	Research of Subject Matter and Relevant issues presented in the play.</a:t>
            </a:r>
          </a:p>
        </p:txBody>
      </p:sp>
      <p:sp>
        <p:nvSpPr>
          <p:cNvPr id="7" name="TextBox 6">
            <a:extLst>
              <a:ext uri="{FF2B5EF4-FFF2-40B4-BE49-F238E27FC236}">
                <a16:creationId xmlns:a16="http://schemas.microsoft.com/office/drawing/2014/main" id="{6F7B8A96-3181-4F64-9171-616687114731}"/>
              </a:ext>
            </a:extLst>
          </p:cNvPr>
          <p:cNvSpPr txBox="1"/>
          <p:nvPr/>
        </p:nvSpPr>
        <p:spPr>
          <a:xfrm>
            <a:off x="6961632" y="1565187"/>
            <a:ext cx="5071872" cy="4524315"/>
          </a:xfrm>
          <a:prstGeom prst="rect">
            <a:avLst/>
          </a:prstGeom>
          <a:noFill/>
        </p:spPr>
        <p:txBody>
          <a:bodyPr wrap="square" rtlCol="0">
            <a:spAutoFit/>
          </a:bodyPr>
          <a:lstStyle/>
          <a:p>
            <a:r>
              <a:rPr lang="en-HK" sz="3200" dirty="0">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rPr>
              <a:t>h)   Your demeaner and conduct – the majesty of the Court room –respect of Justice</a:t>
            </a:r>
          </a:p>
          <a:p>
            <a:pPr marL="342900" indent="-342900">
              <a:buAutoNum type="alphaLcParenR" startAt="6"/>
            </a:pPr>
            <a:endParaRPr lang="en-HK" sz="3200" dirty="0">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a:p>
            <a:r>
              <a:rPr lang="en-HK" sz="3200" dirty="0" err="1">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rPr>
              <a:t>i</a:t>
            </a:r>
            <a:r>
              <a:rPr lang="en-HK" sz="3200" dirty="0">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rPr>
              <a:t>)  Preparation of the Jury Instructions and presentation of evidence in conformity</a:t>
            </a:r>
          </a:p>
        </p:txBody>
      </p:sp>
    </p:spTree>
    <p:extLst>
      <p:ext uri="{BB962C8B-B14F-4D97-AF65-F5344CB8AC3E}">
        <p14:creationId xmlns:p14="http://schemas.microsoft.com/office/powerpoint/2010/main" val="271183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B61A3-81DA-4CE7-A8E1-EDF8BFFD95E0}"/>
              </a:ext>
            </a:extLst>
          </p:cNvPr>
          <p:cNvSpPr>
            <a:spLocks noGrp="1"/>
          </p:cNvSpPr>
          <p:nvPr>
            <p:ph type="title"/>
          </p:nvPr>
        </p:nvSpPr>
        <p:spPr>
          <a:xfrm>
            <a:off x="238777" y="252693"/>
            <a:ext cx="9404723" cy="1400530"/>
          </a:xfrm>
        </p:spPr>
        <p:txBody>
          <a:bodyPr/>
          <a:lstStyle/>
          <a:p>
            <a:r>
              <a:rPr lang="en-HK" dirty="0"/>
              <a:t>Elements of Trial Preparation</a:t>
            </a:r>
          </a:p>
        </p:txBody>
      </p:sp>
      <p:sp>
        <p:nvSpPr>
          <p:cNvPr id="6" name="Rectangle 5">
            <a:extLst>
              <a:ext uri="{FF2B5EF4-FFF2-40B4-BE49-F238E27FC236}">
                <a16:creationId xmlns:a16="http://schemas.microsoft.com/office/drawing/2014/main" id="{ED82EAB3-0B86-444F-BC45-84CA6E841D8C}"/>
              </a:ext>
            </a:extLst>
          </p:cNvPr>
          <p:cNvSpPr/>
          <p:nvPr/>
        </p:nvSpPr>
        <p:spPr>
          <a:xfrm>
            <a:off x="3682450" y="1507460"/>
            <a:ext cx="3683490" cy="5386090"/>
          </a:xfrm>
          <a:prstGeom prst="rect">
            <a:avLst/>
          </a:prstGeom>
        </p:spPr>
        <p:txBody>
          <a:bodyPr wrap="square">
            <a:spAutoFit/>
          </a:bodyPr>
          <a:lstStyle/>
          <a:p>
            <a:pPr lvl="0"/>
            <a:r>
              <a:rPr lang="en-HK" sz="24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rPr>
              <a:t>d) Prepare the Closing Argument and the Evidence to support it.</a:t>
            </a:r>
          </a:p>
          <a:p>
            <a:pPr lvl="0"/>
            <a:endParaRPr lang="en-HK" sz="24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endParaRPr>
          </a:p>
          <a:p>
            <a:pPr lvl="0"/>
            <a:r>
              <a:rPr lang="en-HK" sz="24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rPr>
              <a:t>e) Prepare the witness testimony to prove the elements of the crimes- have a checklist of elements</a:t>
            </a:r>
          </a:p>
          <a:p>
            <a:pPr marL="342900" lvl="0" indent="-342900">
              <a:buFontTx/>
              <a:buAutoNum type="alphaLcParenR" startAt="6"/>
            </a:pPr>
            <a:endParaRPr lang="en-HK" sz="24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Tx/>
              <a:buAutoNum type="alphaLcParenR" startAt="6"/>
            </a:pPr>
            <a:r>
              <a:rPr lang="en-HK" sz="24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rPr>
              <a:t>Prepare an outline of each witness’ testimony</a:t>
            </a:r>
          </a:p>
          <a:p>
            <a:pPr marL="342900" lvl="0" indent="-342900">
              <a:buFontTx/>
              <a:buAutoNum type="alphaLcParenR" startAt="6"/>
            </a:pPr>
            <a:endParaRPr lang="en-HK" sz="32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DA2E9DCD-55F4-4A73-9112-A86D76351FFF}"/>
              </a:ext>
            </a:extLst>
          </p:cNvPr>
          <p:cNvSpPr/>
          <p:nvPr/>
        </p:nvSpPr>
        <p:spPr>
          <a:xfrm>
            <a:off x="238777" y="1507460"/>
            <a:ext cx="3144252" cy="4647426"/>
          </a:xfrm>
          <a:prstGeom prst="rect">
            <a:avLst/>
          </a:prstGeom>
        </p:spPr>
        <p:txBody>
          <a:bodyPr wrap="square">
            <a:spAutoFit/>
          </a:bodyPr>
          <a:lstStyle/>
          <a:p>
            <a:pPr marL="514350" lvl="0" indent="-514350">
              <a:buFontTx/>
              <a:buAutoNum type="alphaLcParenR"/>
            </a:pPr>
            <a:r>
              <a:rPr lang="en-HK" sz="24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rPr>
              <a:t>Determine the Theory of the case</a:t>
            </a:r>
          </a:p>
          <a:p>
            <a:pPr marL="514350" lvl="0" indent="-514350">
              <a:buFontTx/>
              <a:buAutoNum type="alphaLcParenR"/>
            </a:pPr>
            <a:endParaRPr lang="en-HK" sz="24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Tx/>
              <a:buAutoNum type="alphaLcParenR" startAt="2"/>
            </a:pPr>
            <a:r>
              <a:rPr lang="en-HK" sz="24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rPr>
              <a:t> Determine Types of Evidence to be presented</a:t>
            </a:r>
          </a:p>
          <a:p>
            <a:pPr marL="342900" lvl="0" indent="-342900">
              <a:buFontTx/>
              <a:buAutoNum type="alphaLcParenR" startAt="2"/>
            </a:pPr>
            <a:endParaRPr lang="en-HK" sz="24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Tx/>
              <a:buAutoNum type="alphaLcParenR" startAt="2"/>
            </a:pPr>
            <a:r>
              <a:rPr lang="en-HK" sz="24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rPr>
              <a:t> Prepare an Outline of the Presentation of Evidence</a:t>
            </a:r>
          </a:p>
          <a:p>
            <a:pPr marL="342900" lvl="0" indent="-342900">
              <a:buFontTx/>
              <a:buAutoNum type="alphaLcParenR" startAt="2"/>
            </a:pPr>
            <a:endParaRPr lang="en-HK" sz="32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8804EBFC-E57E-42EF-8DF7-76E6D75CE623}"/>
              </a:ext>
            </a:extLst>
          </p:cNvPr>
          <p:cNvSpPr/>
          <p:nvPr/>
        </p:nvSpPr>
        <p:spPr>
          <a:xfrm>
            <a:off x="7665361" y="1536174"/>
            <a:ext cx="4526639" cy="4893647"/>
          </a:xfrm>
          <a:prstGeom prst="rect">
            <a:avLst/>
          </a:prstGeom>
        </p:spPr>
        <p:txBody>
          <a:bodyPr wrap="square">
            <a:spAutoFit/>
          </a:bodyPr>
          <a:lstStyle/>
          <a:p>
            <a:pPr marL="457200" lvl="0" indent="-457200">
              <a:buAutoNum type="alphaLcParenR" startAt="7"/>
            </a:pPr>
            <a:r>
              <a:rPr lang="en-HK" sz="24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rPr>
              <a:t>Prepare audio visual evidence, demonstrative evidence before trial</a:t>
            </a:r>
          </a:p>
          <a:p>
            <a:pPr lvl="0"/>
            <a:endParaRPr lang="en-HK" sz="24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endParaRPr>
          </a:p>
          <a:p>
            <a:pPr lvl="0"/>
            <a:r>
              <a:rPr lang="en-HK" sz="24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rPr>
              <a:t>h) Control your demeaner and conduct to enhance the majesty of the Courtroom, do justice and gain the respect of the Judge and Jury.</a:t>
            </a:r>
          </a:p>
          <a:p>
            <a:pPr marL="342900" lvl="0" indent="-342900">
              <a:buFontTx/>
              <a:buAutoNum type="alphaLcParenR" startAt="6"/>
            </a:pPr>
            <a:endParaRPr lang="en-HK" sz="24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endParaRPr>
          </a:p>
          <a:p>
            <a:pPr lvl="0"/>
            <a:r>
              <a:rPr lang="en-HK" sz="2400" dirty="0" err="1">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rPr>
              <a:t>i</a:t>
            </a:r>
            <a:r>
              <a:rPr lang="en-HK" sz="2400" dirty="0">
                <a:solidFill>
                  <a:srgbClr val="EF7A24">
                    <a:lumMod val="40000"/>
                    <a:lumOff val="60000"/>
                  </a:srgbClr>
                </a:solidFill>
                <a:latin typeface="Tahoma" panose="020B0604030504040204" pitchFamily="34" charset="0"/>
                <a:ea typeface="Tahoma" panose="020B0604030504040204" pitchFamily="34" charset="0"/>
                <a:cs typeface="Tahoma" panose="020B0604030504040204" pitchFamily="34" charset="0"/>
              </a:rPr>
              <a:t>)  Present the evidence to  conform to the Jury Instructions and your Closing Argument</a:t>
            </a:r>
          </a:p>
        </p:txBody>
      </p:sp>
    </p:spTree>
    <p:extLst>
      <p:ext uri="{BB962C8B-B14F-4D97-AF65-F5344CB8AC3E}">
        <p14:creationId xmlns:p14="http://schemas.microsoft.com/office/powerpoint/2010/main" val="104879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circle(in)">
                                      <p:cBhvr>
                                        <p:cTn id="14" dur="2000"/>
                                        <p:tgtEl>
                                          <p:spTgt spid="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circle(in)">
                                      <p:cBhvr>
                                        <p:cTn id="30" dur="20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wipe(down)">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wheel(1)">
                                      <p:cBhvr>
                                        <p:cTn id="40" dur="20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45" dur="500"/>
                                        <p:tgtEl>
                                          <p:spTgt spid="8">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8">
                                            <p:txEl>
                                              <p:pRg st="4" end="4"/>
                                            </p:txEl>
                                          </p:spTgt>
                                        </p:tgtEl>
                                        <p:attrNameLst>
                                          <p:attrName>style.visibility</p:attrName>
                                        </p:attrNameLst>
                                      </p:cBhvr>
                                      <p:to>
                                        <p:strVal val="visible"/>
                                      </p:to>
                                    </p:set>
                                    <p:animEffect transition="in" filter="wipe(down)">
                                      <p:cBhvr>
                                        <p:cTn id="50" dur="580">
                                          <p:stCondLst>
                                            <p:cond delay="0"/>
                                          </p:stCondLst>
                                        </p:cTn>
                                        <p:tgtEl>
                                          <p:spTgt spid="8">
                                            <p:txEl>
                                              <p:pRg st="4" end="4"/>
                                            </p:txEl>
                                          </p:spTgt>
                                        </p:tgtEl>
                                      </p:cBhvr>
                                    </p:animEffect>
                                    <p:anim calcmode="lin" valueType="num">
                                      <p:cBhvr>
                                        <p:cTn id="51" dur="1822" tmFilter="0,0; 0.14,0.36; 0.43,0.73; 0.71,0.91; 1.0,1.0">
                                          <p:stCondLst>
                                            <p:cond delay="0"/>
                                          </p:stCondLst>
                                        </p:cTn>
                                        <p:tgtEl>
                                          <p:spTgt spid="8">
                                            <p:txEl>
                                              <p:pRg st="4" end="4"/>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8">
                                            <p:txEl>
                                              <p:pRg st="4" end="4"/>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8">
                                            <p:txEl>
                                              <p:pRg st="4" end="4"/>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8">
                                            <p:txEl>
                                              <p:pRg st="4" end="4"/>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8">
                                            <p:txEl>
                                              <p:pRg st="4" end="4"/>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8">
                                            <p:txEl>
                                              <p:pRg st="4" end="4"/>
                                            </p:txEl>
                                          </p:spTgt>
                                        </p:tgtEl>
                                      </p:cBhvr>
                                      <p:to x="100000" y="60000"/>
                                    </p:animScale>
                                    <p:animScale>
                                      <p:cBhvr>
                                        <p:cTn id="57" dur="166" decel="50000">
                                          <p:stCondLst>
                                            <p:cond delay="676"/>
                                          </p:stCondLst>
                                        </p:cTn>
                                        <p:tgtEl>
                                          <p:spTgt spid="8">
                                            <p:txEl>
                                              <p:pRg st="4" end="4"/>
                                            </p:txEl>
                                          </p:spTgt>
                                        </p:tgtEl>
                                      </p:cBhvr>
                                      <p:to x="100000" y="100000"/>
                                    </p:animScale>
                                    <p:animScale>
                                      <p:cBhvr>
                                        <p:cTn id="58" dur="26">
                                          <p:stCondLst>
                                            <p:cond delay="1312"/>
                                          </p:stCondLst>
                                        </p:cTn>
                                        <p:tgtEl>
                                          <p:spTgt spid="8">
                                            <p:txEl>
                                              <p:pRg st="4" end="4"/>
                                            </p:txEl>
                                          </p:spTgt>
                                        </p:tgtEl>
                                      </p:cBhvr>
                                      <p:to x="100000" y="80000"/>
                                    </p:animScale>
                                    <p:animScale>
                                      <p:cBhvr>
                                        <p:cTn id="59" dur="166" decel="50000">
                                          <p:stCondLst>
                                            <p:cond delay="1338"/>
                                          </p:stCondLst>
                                        </p:cTn>
                                        <p:tgtEl>
                                          <p:spTgt spid="8">
                                            <p:txEl>
                                              <p:pRg st="4" end="4"/>
                                            </p:txEl>
                                          </p:spTgt>
                                        </p:tgtEl>
                                      </p:cBhvr>
                                      <p:to x="100000" y="100000"/>
                                    </p:animScale>
                                    <p:animScale>
                                      <p:cBhvr>
                                        <p:cTn id="60" dur="26">
                                          <p:stCondLst>
                                            <p:cond delay="1642"/>
                                          </p:stCondLst>
                                        </p:cTn>
                                        <p:tgtEl>
                                          <p:spTgt spid="8">
                                            <p:txEl>
                                              <p:pRg st="4" end="4"/>
                                            </p:txEl>
                                          </p:spTgt>
                                        </p:tgtEl>
                                      </p:cBhvr>
                                      <p:to x="100000" y="90000"/>
                                    </p:animScale>
                                    <p:animScale>
                                      <p:cBhvr>
                                        <p:cTn id="61" dur="166" decel="50000">
                                          <p:stCondLst>
                                            <p:cond delay="1668"/>
                                          </p:stCondLst>
                                        </p:cTn>
                                        <p:tgtEl>
                                          <p:spTgt spid="8">
                                            <p:txEl>
                                              <p:pRg st="4" end="4"/>
                                            </p:txEl>
                                          </p:spTgt>
                                        </p:tgtEl>
                                      </p:cBhvr>
                                      <p:to x="100000" y="100000"/>
                                    </p:animScale>
                                    <p:animScale>
                                      <p:cBhvr>
                                        <p:cTn id="62" dur="26">
                                          <p:stCondLst>
                                            <p:cond delay="1808"/>
                                          </p:stCondLst>
                                        </p:cTn>
                                        <p:tgtEl>
                                          <p:spTgt spid="8">
                                            <p:txEl>
                                              <p:pRg st="4" end="4"/>
                                            </p:txEl>
                                          </p:spTgt>
                                        </p:tgtEl>
                                      </p:cBhvr>
                                      <p:to x="100000" y="95000"/>
                                    </p:animScale>
                                    <p:animScale>
                                      <p:cBhvr>
                                        <p:cTn id="63" dur="166" decel="50000">
                                          <p:stCondLst>
                                            <p:cond delay="1834"/>
                                          </p:stCondLst>
                                        </p:cTn>
                                        <p:tgtEl>
                                          <p:spTgt spid="8">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3ACB37-5AC6-487A-AA85-A9F9BAD3A952}"/>
              </a:ext>
            </a:extLst>
          </p:cNvPr>
          <p:cNvSpPr>
            <a:spLocks noGrp="1"/>
          </p:cNvSpPr>
          <p:nvPr>
            <p:ph type="title"/>
          </p:nvPr>
        </p:nvSpPr>
        <p:spPr>
          <a:xfrm>
            <a:off x="1021707" y="864140"/>
            <a:ext cx="10148586" cy="2900464"/>
          </a:xfrm>
        </p:spPr>
        <p:txBody>
          <a:bodyPr/>
          <a:lstStyle/>
          <a:p>
            <a:pPr algn="ctr"/>
            <a:r>
              <a:rPr lang="en-HK" dirty="0"/>
              <a:t>Criminal Trials</a:t>
            </a:r>
            <a:br>
              <a:rPr lang="en-HK" dirty="0"/>
            </a:br>
            <a:br>
              <a:rPr lang="en-HK" dirty="0"/>
            </a:br>
            <a:r>
              <a:rPr lang="en-HK" dirty="0">
                <a:solidFill>
                  <a:schemeClr val="tx2">
                    <a:lumMod val="10000"/>
                  </a:schemeClr>
                </a:solidFill>
              </a:rPr>
              <a:t>Only 1.03% of Criminal cases </a:t>
            </a:r>
            <a:br>
              <a:rPr lang="en-HK" dirty="0">
                <a:solidFill>
                  <a:schemeClr val="tx2">
                    <a:lumMod val="10000"/>
                  </a:schemeClr>
                </a:solidFill>
              </a:rPr>
            </a:br>
            <a:r>
              <a:rPr lang="en-HK" dirty="0">
                <a:solidFill>
                  <a:schemeClr val="tx2">
                    <a:lumMod val="10000"/>
                  </a:schemeClr>
                </a:solidFill>
              </a:rPr>
              <a:t>go to trial</a:t>
            </a:r>
            <a:br>
              <a:rPr lang="en-HK" dirty="0">
                <a:solidFill>
                  <a:schemeClr val="accent6">
                    <a:lumMod val="75000"/>
                  </a:schemeClr>
                </a:solidFill>
              </a:rPr>
            </a:br>
            <a:br>
              <a:rPr lang="en-HK" dirty="0"/>
            </a:br>
            <a:r>
              <a:rPr lang="en-HK" dirty="0">
                <a:solidFill>
                  <a:srgbClr val="FF0000"/>
                </a:solidFill>
              </a:rPr>
              <a:t>WHY ARE YOU GOING TO TRIAL? </a:t>
            </a:r>
          </a:p>
        </p:txBody>
      </p:sp>
    </p:spTree>
    <p:extLst>
      <p:ext uri="{BB962C8B-B14F-4D97-AF65-F5344CB8AC3E}">
        <p14:creationId xmlns:p14="http://schemas.microsoft.com/office/powerpoint/2010/main" val="3059499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ED3F-E772-407D-A7CE-FE7BF1778FB1}"/>
              </a:ext>
            </a:extLst>
          </p:cNvPr>
          <p:cNvSpPr>
            <a:spLocks noGrp="1"/>
          </p:cNvSpPr>
          <p:nvPr>
            <p:ph type="title"/>
          </p:nvPr>
        </p:nvSpPr>
        <p:spPr>
          <a:xfrm>
            <a:off x="497878" y="2036365"/>
            <a:ext cx="10539167" cy="2785270"/>
          </a:xfrm>
        </p:spPr>
        <p:txBody>
          <a:bodyPr/>
          <a:lstStyle/>
          <a:p>
            <a:pPr algn="ctr"/>
            <a:r>
              <a:rPr lang="en-HK" sz="6000" dirty="0">
                <a:solidFill>
                  <a:srgbClr val="FF0000"/>
                </a:solidFill>
              </a:rPr>
              <a:t>A Prosecutor</a:t>
            </a:r>
            <a:br>
              <a:rPr lang="en-HK" sz="6000" dirty="0">
                <a:solidFill>
                  <a:srgbClr val="FF0000"/>
                </a:solidFill>
              </a:rPr>
            </a:br>
            <a:br>
              <a:rPr lang="en-HK" sz="6000" dirty="0">
                <a:solidFill>
                  <a:srgbClr val="FF0000"/>
                </a:solidFill>
              </a:rPr>
            </a:br>
            <a:r>
              <a:rPr lang="en-HK" sz="6000" dirty="0">
                <a:solidFill>
                  <a:srgbClr val="FF0000"/>
                </a:solidFill>
              </a:rPr>
              <a:t>The Primary Compensation is not Money</a:t>
            </a:r>
          </a:p>
        </p:txBody>
      </p:sp>
      <p:sp>
        <p:nvSpPr>
          <p:cNvPr id="3" name="Text Placeholder 2">
            <a:extLst>
              <a:ext uri="{FF2B5EF4-FFF2-40B4-BE49-F238E27FC236}">
                <a16:creationId xmlns:a16="http://schemas.microsoft.com/office/drawing/2014/main" id="{2F2B175F-6520-4E68-A4DD-B3948F9D4FE6}"/>
              </a:ext>
            </a:extLst>
          </p:cNvPr>
          <p:cNvSpPr>
            <a:spLocks noGrp="1"/>
          </p:cNvSpPr>
          <p:nvPr>
            <p:ph type="body" idx="1"/>
          </p:nvPr>
        </p:nvSpPr>
        <p:spPr/>
        <p:txBody>
          <a:bodyPr/>
          <a:lstStyle/>
          <a:p>
            <a:endParaRPr lang="en-HK"/>
          </a:p>
        </p:txBody>
      </p:sp>
    </p:spTree>
    <p:extLst>
      <p:ext uri="{BB962C8B-B14F-4D97-AF65-F5344CB8AC3E}">
        <p14:creationId xmlns:p14="http://schemas.microsoft.com/office/powerpoint/2010/main" val="3076621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DF47F-07EE-449E-95CD-FE4FFB27A3BC}"/>
              </a:ext>
            </a:extLst>
          </p:cNvPr>
          <p:cNvSpPr>
            <a:spLocks noGrp="1"/>
          </p:cNvSpPr>
          <p:nvPr>
            <p:ph type="title"/>
          </p:nvPr>
        </p:nvSpPr>
        <p:spPr>
          <a:xfrm>
            <a:off x="962526" y="338418"/>
            <a:ext cx="9404723" cy="1400530"/>
          </a:xfrm>
        </p:spPr>
        <p:txBody>
          <a:bodyPr/>
          <a:lstStyle/>
          <a:p>
            <a:r>
              <a:rPr lang="en-HK" dirty="0"/>
              <a:t>Trial Notebook</a:t>
            </a:r>
          </a:p>
        </p:txBody>
      </p:sp>
      <p:sp>
        <p:nvSpPr>
          <p:cNvPr id="4" name="Rectangle 3">
            <a:extLst>
              <a:ext uri="{FF2B5EF4-FFF2-40B4-BE49-F238E27FC236}">
                <a16:creationId xmlns:a16="http://schemas.microsoft.com/office/drawing/2014/main" id="{389AB0E1-1896-45FD-91E1-BBB28D809F1B}"/>
              </a:ext>
            </a:extLst>
          </p:cNvPr>
          <p:cNvSpPr/>
          <p:nvPr/>
        </p:nvSpPr>
        <p:spPr>
          <a:xfrm>
            <a:off x="962526" y="1547064"/>
            <a:ext cx="6096000" cy="4031873"/>
          </a:xfrm>
          <a:prstGeom prst="rect">
            <a:avLst/>
          </a:prstGeom>
        </p:spPr>
        <p:txBody>
          <a:bodyPr>
            <a:spAutoFit/>
          </a:bodyPr>
          <a:lstStyle/>
          <a:p>
            <a:r>
              <a:rPr lang="en-HK" sz="3200" dirty="0">
                <a:latin typeface="Tahoma" panose="020B0604030504040204" pitchFamily="34" charset="0"/>
                <a:ea typeface="Tahoma" panose="020B0604030504040204" pitchFamily="34" charset="0"/>
                <a:cs typeface="Tahoma" panose="020B0604030504040204" pitchFamily="34" charset="0"/>
              </a:rPr>
              <a:t>1.	 Criminal Trial Notebook Paper</a:t>
            </a:r>
          </a:p>
          <a:p>
            <a:r>
              <a:rPr lang="en-HK" sz="3200" dirty="0">
                <a:latin typeface="Tahoma" panose="020B0604030504040204" pitchFamily="34" charset="0"/>
                <a:ea typeface="Tahoma" panose="020B0604030504040204" pitchFamily="34" charset="0"/>
                <a:cs typeface="Tahoma" panose="020B0604030504040204" pitchFamily="34" charset="0"/>
              </a:rPr>
              <a:t>2.	 Old Style Notebook</a:t>
            </a:r>
          </a:p>
          <a:p>
            <a:r>
              <a:rPr lang="en-HK" sz="3200" dirty="0">
                <a:latin typeface="Tahoma" panose="020B0604030504040204" pitchFamily="34" charset="0"/>
                <a:ea typeface="Tahoma" panose="020B0604030504040204" pitchFamily="34" charset="0"/>
                <a:cs typeface="Tahoma" panose="020B0604030504040204" pitchFamily="34" charset="0"/>
              </a:rPr>
              <a:t>3.	 Software</a:t>
            </a:r>
          </a:p>
          <a:p>
            <a:r>
              <a:rPr lang="en-HK" sz="3200" dirty="0">
                <a:latin typeface="Tahoma" panose="020B0604030504040204" pitchFamily="34" charset="0"/>
                <a:ea typeface="Tahoma" panose="020B0604030504040204" pitchFamily="34" charset="0"/>
                <a:cs typeface="Tahoma" panose="020B0604030504040204" pitchFamily="34" charset="0"/>
              </a:rPr>
              <a:t>4.	 Contents</a:t>
            </a:r>
          </a:p>
          <a:p>
            <a:r>
              <a:rPr lang="en-HK" sz="3200" dirty="0">
                <a:latin typeface="Tahoma" panose="020B0604030504040204" pitchFamily="34" charset="0"/>
                <a:ea typeface="Tahoma" panose="020B0604030504040204" pitchFamily="34" charset="0"/>
                <a:cs typeface="Tahoma" panose="020B0604030504040204" pitchFamily="34" charset="0"/>
              </a:rPr>
              <a:t>5.  Checklists</a:t>
            </a:r>
          </a:p>
          <a:p>
            <a:r>
              <a:rPr lang="en-HK" sz="3200" dirty="0">
                <a:latin typeface="Tahoma" panose="020B0604030504040204" pitchFamily="34" charset="0"/>
                <a:ea typeface="Tahoma" panose="020B0604030504040204" pitchFamily="34" charset="0"/>
                <a:cs typeface="Tahoma" panose="020B0604030504040204" pitchFamily="34" charset="0"/>
              </a:rPr>
              <a:t>6.  Assistance</a:t>
            </a:r>
          </a:p>
          <a:p>
            <a:r>
              <a:rPr lang="en-HK" sz="3200" dirty="0">
                <a:latin typeface="Tahoma" panose="020B0604030504040204" pitchFamily="34" charset="0"/>
                <a:ea typeface="Tahoma" panose="020B0604030504040204" pitchFamily="34" charset="0"/>
                <a:cs typeface="Tahoma" panose="020B0604030504040204" pitchFamily="34" charset="0"/>
              </a:rPr>
              <a:t>		Junior Attorney</a:t>
            </a:r>
          </a:p>
          <a:p>
            <a:r>
              <a:rPr lang="en-HK" sz="3200" dirty="0">
                <a:latin typeface="Tahoma" panose="020B0604030504040204" pitchFamily="34" charset="0"/>
                <a:ea typeface="Tahoma" panose="020B0604030504040204" pitchFamily="34" charset="0"/>
                <a:cs typeface="Tahoma" panose="020B0604030504040204" pitchFamily="34" charset="0"/>
              </a:rPr>
              <a:t>		Paralegal</a:t>
            </a:r>
          </a:p>
        </p:txBody>
      </p:sp>
    </p:spTree>
    <p:extLst>
      <p:ext uri="{BB962C8B-B14F-4D97-AF65-F5344CB8AC3E}">
        <p14:creationId xmlns:p14="http://schemas.microsoft.com/office/powerpoint/2010/main" val="969510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1CFF-480A-453E-AB1D-F8544C9A515A}"/>
              </a:ext>
            </a:extLst>
          </p:cNvPr>
          <p:cNvSpPr>
            <a:spLocks noGrp="1"/>
          </p:cNvSpPr>
          <p:nvPr>
            <p:ph type="title"/>
          </p:nvPr>
        </p:nvSpPr>
        <p:spPr/>
        <p:txBody>
          <a:bodyPr/>
          <a:lstStyle/>
          <a:p>
            <a:r>
              <a:rPr lang="en-HK" dirty="0"/>
              <a:t>Trial Notebook</a:t>
            </a:r>
          </a:p>
        </p:txBody>
      </p:sp>
      <p:sp>
        <p:nvSpPr>
          <p:cNvPr id="3" name="Vertical Text Placeholder 2">
            <a:extLst>
              <a:ext uri="{FF2B5EF4-FFF2-40B4-BE49-F238E27FC236}">
                <a16:creationId xmlns:a16="http://schemas.microsoft.com/office/drawing/2014/main" id="{7AAEBD22-4AFD-43A2-9634-D6563E9F181B}"/>
              </a:ext>
            </a:extLst>
          </p:cNvPr>
          <p:cNvSpPr>
            <a:spLocks noGrp="1"/>
          </p:cNvSpPr>
          <p:nvPr>
            <p:ph type="body" orient="vert" idx="1"/>
          </p:nvPr>
        </p:nvSpPr>
        <p:spPr/>
        <p:txBody>
          <a:bodyPr/>
          <a:lstStyle/>
          <a:p>
            <a:endParaRPr lang="en-HK" dirty="0"/>
          </a:p>
        </p:txBody>
      </p:sp>
      <p:pic>
        <p:nvPicPr>
          <p:cNvPr id="5" name="Picture 4">
            <a:extLst>
              <a:ext uri="{FF2B5EF4-FFF2-40B4-BE49-F238E27FC236}">
                <a16:creationId xmlns:a16="http://schemas.microsoft.com/office/drawing/2014/main" id="{2A43084D-825E-44A5-B717-06AB863B9555}"/>
              </a:ext>
            </a:extLst>
          </p:cNvPr>
          <p:cNvPicPr>
            <a:picLocks noChangeAspect="1"/>
          </p:cNvPicPr>
          <p:nvPr/>
        </p:nvPicPr>
        <p:blipFill>
          <a:blip r:embed="rId2"/>
          <a:stretch>
            <a:fillRect/>
          </a:stretch>
        </p:blipFill>
        <p:spPr>
          <a:xfrm>
            <a:off x="367808" y="1406065"/>
            <a:ext cx="11456383" cy="8529635"/>
          </a:xfrm>
          <a:prstGeom prst="rect">
            <a:avLst/>
          </a:prstGeom>
        </p:spPr>
      </p:pic>
    </p:spTree>
    <p:extLst>
      <p:ext uri="{BB962C8B-B14F-4D97-AF65-F5344CB8AC3E}">
        <p14:creationId xmlns:p14="http://schemas.microsoft.com/office/powerpoint/2010/main" val="2721976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8802-FFCC-4710-BD66-A5F9AD33B558}"/>
              </a:ext>
            </a:extLst>
          </p:cNvPr>
          <p:cNvSpPr>
            <a:spLocks noGrp="1"/>
          </p:cNvSpPr>
          <p:nvPr>
            <p:ph type="title"/>
          </p:nvPr>
        </p:nvSpPr>
        <p:spPr>
          <a:xfrm>
            <a:off x="1393638" y="396734"/>
            <a:ext cx="9404723" cy="1400530"/>
          </a:xfrm>
        </p:spPr>
        <p:txBody>
          <a:bodyPr/>
          <a:lstStyle/>
          <a:p>
            <a:pPr algn="ctr"/>
            <a:r>
              <a:rPr lang="en-HK" dirty="0"/>
              <a:t>Matching Game</a:t>
            </a:r>
            <a:br>
              <a:rPr lang="en-HK" dirty="0"/>
            </a:br>
            <a:r>
              <a:rPr lang="en-HK" dirty="0"/>
              <a:t>Picture A</a:t>
            </a:r>
          </a:p>
        </p:txBody>
      </p:sp>
      <p:pic>
        <p:nvPicPr>
          <p:cNvPr id="5" name="Picture 4" descr="A close up of a logo&#10;&#10;Description automatically generated">
            <a:extLst>
              <a:ext uri="{FF2B5EF4-FFF2-40B4-BE49-F238E27FC236}">
                <a16:creationId xmlns:a16="http://schemas.microsoft.com/office/drawing/2014/main" id="{7CA9F373-58BA-4998-B6D6-26CF03A8B0CE}"/>
              </a:ext>
            </a:extLst>
          </p:cNvPr>
          <p:cNvPicPr>
            <a:picLocks noChangeAspect="1"/>
          </p:cNvPicPr>
          <p:nvPr/>
        </p:nvPicPr>
        <p:blipFill>
          <a:blip r:embed="rId2"/>
          <a:stretch>
            <a:fillRect/>
          </a:stretch>
        </p:blipFill>
        <p:spPr>
          <a:xfrm>
            <a:off x="3174001" y="2571248"/>
            <a:ext cx="5843995" cy="4172612"/>
          </a:xfrm>
          <a:prstGeom prst="rect">
            <a:avLst/>
          </a:prstGeom>
        </p:spPr>
      </p:pic>
    </p:spTree>
    <p:extLst>
      <p:ext uri="{BB962C8B-B14F-4D97-AF65-F5344CB8AC3E}">
        <p14:creationId xmlns:p14="http://schemas.microsoft.com/office/powerpoint/2010/main" val="2630982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8802-FFCC-4710-BD66-A5F9AD33B558}"/>
              </a:ext>
            </a:extLst>
          </p:cNvPr>
          <p:cNvSpPr>
            <a:spLocks noGrp="1"/>
          </p:cNvSpPr>
          <p:nvPr>
            <p:ph type="title"/>
          </p:nvPr>
        </p:nvSpPr>
        <p:spPr>
          <a:xfrm>
            <a:off x="1393638" y="396734"/>
            <a:ext cx="9404723" cy="1400530"/>
          </a:xfrm>
        </p:spPr>
        <p:txBody>
          <a:bodyPr/>
          <a:lstStyle/>
          <a:p>
            <a:pPr algn="ctr"/>
            <a:r>
              <a:rPr lang="en-HK" dirty="0"/>
              <a:t>Matching Game</a:t>
            </a:r>
            <a:br>
              <a:rPr lang="en-HK" dirty="0"/>
            </a:br>
            <a:r>
              <a:rPr lang="en-HK" dirty="0"/>
              <a:t>Picture B</a:t>
            </a:r>
          </a:p>
        </p:txBody>
      </p:sp>
      <p:pic>
        <p:nvPicPr>
          <p:cNvPr id="4" name="Picture 3">
            <a:extLst>
              <a:ext uri="{FF2B5EF4-FFF2-40B4-BE49-F238E27FC236}">
                <a16:creationId xmlns:a16="http://schemas.microsoft.com/office/drawing/2014/main" id="{92E9A0DB-4E51-4E02-8D46-F4A7775CDB5A}"/>
              </a:ext>
            </a:extLst>
          </p:cNvPr>
          <p:cNvPicPr>
            <a:picLocks noChangeAspect="1"/>
          </p:cNvPicPr>
          <p:nvPr/>
        </p:nvPicPr>
        <p:blipFill>
          <a:blip r:embed="rId2"/>
          <a:stretch>
            <a:fillRect/>
          </a:stretch>
        </p:blipFill>
        <p:spPr>
          <a:xfrm>
            <a:off x="2247490" y="2414124"/>
            <a:ext cx="7697019" cy="4047142"/>
          </a:xfrm>
          <a:prstGeom prst="rect">
            <a:avLst/>
          </a:prstGeom>
        </p:spPr>
      </p:pic>
    </p:spTree>
    <p:extLst>
      <p:ext uri="{BB962C8B-B14F-4D97-AF65-F5344CB8AC3E}">
        <p14:creationId xmlns:p14="http://schemas.microsoft.com/office/powerpoint/2010/main" val="1729539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8802-FFCC-4710-BD66-A5F9AD33B558}"/>
              </a:ext>
            </a:extLst>
          </p:cNvPr>
          <p:cNvSpPr>
            <a:spLocks noGrp="1"/>
          </p:cNvSpPr>
          <p:nvPr>
            <p:ph type="title"/>
          </p:nvPr>
        </p:nvSpPr>
        <p:spPr>
          <a:xfrm>
            <a:off x="1393638" y="396734"/>
            <a:ext cx="9404723" cy="1400530"/>
          </a:xfrm>
        </p:spPr>
        <p:txBody>
          <a:bodyPr/>
          <a:lstStyle/>
          <a:p>
            <a:pPr algn="ctr"/>
            <a:r>
              <a:rPr lang="en-HK" dirty="0"/>
              <a:t>Matching Game</a:t>
            </a:r>
            <a:br>
              <a:rPr lang="en-HK" dirty="0"/>
            </a:br>
            <a:r>
              <a:rPr lang="en-HK" dirty="0"/>
              <a:t>Picture C</a:t>
            </a:r>
          </a:p>
        </p:txBody>
      </p:sp>
      <p:pic>
        <p:nvPicPr>
          <p:cNvPr id="6" name="Picture 5" descr="An old photo of a person&#10;&#10;Description automatically generated">
            <a:extLst>
              <a:ext uri="{FF2B5EF4-FFF2-40B4-BE49-F238E27FC236}">
                <a16:creationId xmlns:a16="http://schemas.microsoft.com/office/drawing/2014/main" id="{DF982293-305B-442D-A358-A549B5BAFB4F}"/>
              </a:ext>
            </a:extLst>
          </p:cNvPr>
          <p:cNvPicPr>
            <a:picLocks noChangeAspect="1"/>
          </p:cNvPicPr>
          <p:nvPr/>
        </p:nvPicPr>
        <p:blipFill>
          <a:blip r:embed="rId2"/>
          <a:stretch>
            <a:fillRect/>
          </a:stretch>
        </p:blipFill>
        <p:spPr>
          <a:xfrm>
            <a:off x="3900487" y="2070240"/>
            <a:ext cx="4391026" cy="4391026"/>
          </a:xfrm>
          <a:prstGeom prst="rect">
            <a:avLst/>
          </a:prstGeom>
        </p:spPr>
      </p:pic>
    </p:spTree>
    <p:extLst>
      <p:ext uri="{BB962C8B-B14F-4D97-AF65-F5344CB8AC3E}">
        <p14:creationId xmlns:p14="http://schemas.microsoft.com/office/powerpoint/2010/main" val="2099448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8802-FFCC-4710-BD66-A5F9AD33B558}"/>
              </a:ext>
            </a:extLst>
          </p:cNvPr>
          <p:cNvSpPr>
            <a:spLocks noGrp="1"/>
          </p:cNvSpPr>
          <p:nvPr>
            <p:ph type="title"/>
          </p:nvPr>
        </p:nvSpPr>
        <p:spPr>
          <a:xfrm>
            <a:off x="1393638" y="396734"/>
            <a:ext cx="9404723" cy="1400530"/>
          </a:xfrm>
        </p:spPr>
        <p:txBody>
          <a:bodyPr/>
          <a:lstStyle/>
          <a:p>
            <a:pPr algn="ctr"/>
            <a:r>
              <a:rPr lang="en-HK" dirty="0"/>
              <a:t>Matching Game</a:t>
            </a:r>
            <a:br>
              <a:rPr lang="en-HK" dirty="0"/>
            </a:br>
            <a:r>
              <a:rPr lang="en-HK" dirty="0"/>
              <a:t>Picture D</a:t>
            </a:r>
          </a:p>
        </p:txBody>
      </p:sp>
      <p:pic>
        <p:nvPicPr>
          <p:cNvPr id="4" name="Picture 3" descr="A close up of a map&#10;&#10;Description automatically generated">
            <a:extLst>
              <a:ext uri="{FF2B5EF4-FFF2-40B4-BE49-F238E27FC236}">
                <a16:creationId xmlns:a16="http://schemas.microsoft.com/office/drawing/2014/main" id="{3FE2052C-AAFC-4224-B947-B7C5423F113D}"/>
              </a:ext>
            </a:extLst>
          </p:cNvPr>
          <p:cNvPicPr>
            <a:picLocks noChangeAspect="1"/>
          </p:cNvPicPr>
          <p:nvPr/>
        </p:nvPicPr>
        <p:blipFill>
          <a:blip r:embed="rId2"/>
          <a:stretch>
            <a:fillRect/>
          </a:stretch>
        </p:blipFill>
        <p:spPr>
          <a:xfrm>
            <a:off x="3813174" y="1895616"/>
            <a:ext cx="4565650" cy="4565650"/>
          </a:xfrm>
          <a:prstGeom prst="rect">
            <a:avLst/>
          </a:prstGeom>
        </p:spPr>
      </p:pic>
    </p:spTree>
    <p:extLst>
      <p:ext uri="{BB962C8B-B14F-4D97-AF65-F5344CB8AC3E}">
        <p14:creationId xmlns:p14="http://schemas.microsoft.com/office/powerpoint/2010/main" val="649610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8802-FFCC-4710-BD66-A5F9AD33B558}"/>
              </a:ext>
            </a:extLst>
          </p:cNvPr>
          <p:cNvSpPr>
            <a:spLocks noGrp="1"/>
          </p:cNvSpPr>
          <p:nvPr>
            <p:ph type="title"/>
          </p:nvPr>
        </p:nvSpPr>
        <p:spPr>
          <a:xfrm>
            <a:off x="1393638" y="396734"/>
            <a:ext cx="9404723" cy="1400530"/>
          </a:xfrm>
        </p:spPr>
        <p:txBody>
          <a:bodyPr/>
          <a:lstStyle/>
          <a:p>
            <a:pPr algn="ctr"/>
            <a:r>
              <a:rPr lang="en-HK" dirty="0"/>
              <a:t>Matching Game</a:t>
            </a:r>
            <a:br>
              <a:rPr lang="en-HK" dirty="0"/>
            </a:br>
            <a:r>
              <a:rPr lang="en-HK" dirty="0"/>
              <a:t>Picture E</a:t>
            </a:r>
          </a:p>
        </p:txBody>
      </p:sp>
      <p:pic>
        <p:nvPicPr>
          <p:cNvPr id="4" name="Picture 3">
            <a:extLst>
              <a:ext uri="{FF2B5EF4-FFF2-40B4-BE49-F238E27FC236}">
                <a16:creationId xmlns:a16="http://schemas.microsoft.com/office/drawing/2014/main" id="{5ED138A0-9319-43FC-8BA4-A4D715A418D3}"/>
              </a:ext>
            </a:extLst>
          </p:cNvPr>
          <p:cNvPicPr>
            <a:picLocks noChangeAspect="1"/>
          </p:cNvPicPr>
          <p:nvPr/>
        </p:nvPicPr>
        <p:blipFill>
          <a:blip r:embed="rId2"/>
          <a:stretch>
            <a:fillRect/>
          </a:stretch>
        </p:blipFill>
        <p:spPr>
          <a:xfrm>
            <a:off x="3814761" y="2038349"/>
            <a:ext cx="4562475" cy="4562475"/>
          </a:xfrm>
          <a:prstGeom prst="rect">
            <a:avLst/>
          </a:prstGeom>
        </p:spPr>
      </p:pic>
    </p:spTree>
    <p:extLst>
      <p:ext uri="{BB962C8B-B14F-4D97-AF65-F5344CB8AC3E}">
        <p14:creationId xmlns:p14="http://schemas.microsoft.com/office/powerpoint/2010/main" val="2163983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8802-FFCC-4710-BD66-A5F9AD33B558}"/>
              </a:ext>
            </a:extLst>
          </p:cNvPr>
          <p:cNvSpPr>
            <a:spLocks noGrp="1"/>
          </p:cNvSpPr>
          <p:nvPr>
            <p:ph type="title"/>
          </p:nvPr>
        </p:nvSpPr>
        <p:spPr>
          <a:xfrm>
            <a:off x="1393638" y="396734"/>
            <a:ext cx="9404723" cy="1400530"/>
          </a:xfrm>
        </p:spPr>
        <p:txBody>
          <a:bodyPr/>
          <a:lstStyle/>
          <a:p>
            <a:pPr algn="ctr"/>
            <a:r>
              <a:rPr lang="en-HK" dirty="0"/>
              <a:t>Matching Game</a:t>
            </a:r>
            <a:br>
              <a:rPr lang="en-HK" dirty="0"/>
            </a:br>
            <a:r>
              <a:rPr lang="en-HK" dirty="0"/>
              <a:t>Picture F</a:t>
            </a:r>
          </a:p>
        </p:txBody>
      </p:sp>
      <p:pic>
        <p:nvPicPr>
          <p:cNvPr id="4" name="Picture 3" descr="A drawing of a person&#10;&#10;Description automatically generated">
            <a:extLst>
              <a:ext uri="{FF2B5EF4-FFF2-40B4-BE49-F238E27FC236}">
                <a16:creationId xmlns:a16="http://schemas.microsoft.com/office/drawing/2014/main" id="{6EFC88D7-8558-4AB2-8BF8-ED08DC79FE86}"/>
              </a:ext>
            </a:extLst>
          </p:cNvPr>
          <p:cNvPicPr>
            <a:picLocks noChangeAspect="1"/>
          </p:cNvPicPr>
          <p:nvPr/>
        </p:nvPicPr>
        <p:blipFill>
          <a:blip r:embed="rId2"/>
          <a:stretch>
            <a:fillRect/>
          </a:stretch>
        </p:blipFill>
        <p:spPr>
          <a:xfrm>
            <a:off x="3940968" y="2170359"/>
            <a:ext cx="4310063" cy="4290907"/>
          </a:xfrm>
          <a:prstGeom prst="rect">
            <a:avLst/>
          </a:prstGeom>
        </p:spPr>
      </p:pic>
    </p:spTree>
    <p:extLst>
      <p:ext uri="{BB962C8B-B14F-4D97-AF65-F5344CB8AC3E}">
        <p14:creationId xmlns:p14="http://schemas.microsoft.com/office/powerpoint/2010/main" val="1971935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8802-FFCC-4710-BD66-A5F9AD33B558}"/>
              </a:ext>
            </a:extLst>
          </p:cNvPr>
          <p:cNvSpPr>
            <a:spLocks noGrp="1"/>
          </p:cNvSpPr>
          <p:nvPr>
            <p:ph type="title"/>
          </p:nvPr>
        </p:nvSpPr>
        <p:spPr>
          <a:xfrm>
            <a:off x="1393638" y="396734"/>
            <a:ext cx="9404723" cy="1400530"/>
          </a:xfrm>
        </p:spPr>
        <p:txBody>
          <a:bodyPr/>
          <a:lstStyle/>
          <a:p>
            <a:pPr algn="ctr"/>
            <a:r>
              <a:rPr lang="en-HK" dirty="0"/>
              <a:t>Matching Game</a:t>
            </a:r>
            <a:br>
              <a:rPr lang="en-HK" dirty="0"/>
            </a:br>
            <a:r>
              <a:rPr lang="en-HK" dirty="0"/>
              <a:t>Picture G</a:t>
            </a:r>
          </a:p>
        </p:txBody>
      </p:sp>
      <p:pic>
        <p:nvPicPr>
          <p:cNvPr id="4" name="Picture 3">
            <a:extLst>
              <a:ext uri="{FF2B5EF4-FFF2-40B4-BE49-F238E27FC236}">
                <a16:creationId xmlns:a16="http://schemas.microsoft.com/office/drawing/2014/main" id="{47492730-0C30-418B-97F7-A9B1776F5BE8}"/>
              </a:ext>
            </a:extLst>
          </p:cNvPr>
          <p:cNvPicPr>
            <a:picLocks noChangeAspect="1"/>
          </p:cNvPicPr>
          <p:nvPr/>
        </p:nvPicPr>
        <p:blipFill>
          <a:blip r:embed="rId2"/>
          <a:stretch>
            <a:fillRect/>
          </a:stretch>
        </p:blipFill>
        <p:spPr>
          <a:xfrm>
            <a:off x="4015976" y="1987764"/>
            <a:ext cx="4160045" cy="4712089"/>
          </a:xfrm>
          <a:prstGeom prst="rect">
            <a:avLst/>
          </a:prstGeom>
        </p:spPr>
      </p:pic>
    </p:spTree>
    <p:extLst>
      <p:ext uri="{BB962C8B-B14F-4D97-AF65-F5344CB8AC3E}">
        <p14:creationId xmlns:p14="http://schemas.microsoft.com/office/powerpoint/2010/main" val="393464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8802-FFCC-4710-BD66-A5F9AD33B558}"/>
              </a:ext>
            </a:extLst>
          </p:cNvPr>
          <p:cNvSpPr>
            <a:spLocks noGrp="1"/>
          </p:cNvSpPr>
          <p:nvPr>
            <p:ph type="title"/>
          </p:nvPr>
        </p:nvSpPr>
        <p:spPr>
          <a:xfrm>
            <a:off x="1393638" y="396734"/>
            <a:ext cx="9404723" cy="1400530"/>
          </a:xfrm>
        </p:spPr>
        <p:txBody>
          <a:bodyPr/>
          <a:lstStyle/>
          <a:p>
            <a:pPr algn="ctr"/>
            <a:r>
              <a:rPr lang="en-HK" dirty="0"/>
              <a:t>Matching Game</a:t>
            </a:r>
            <a:br>
              <a:rPr lang="en-HK" dirty="0"/>
            </a:br>
            <a:r>
              <a:rPr lang="en-HK" dirty="0"/>
              <a:t>Picture H</a:t>
            </a:r>
          </a:p>
        </p:txBody>
      </p:sp>
      <p:pic>
        <p:nvPicPr>
          <p:cNvPr id="4" name="Picture 3" descr="A close up of a logo&#10;&#10;Description automatically generated">
            <a:extLst>
              <a:ext uri="{FF2B5EF4-FFF2-40B4-BE49-F238E27FC236}">
                <a16:creationId xmlns:a16="http://schemas.microsoft.com/office/drawing/2014/main" id="{93DF6193-7258-4F63-BD2F-F67B950EC424}"/>
              </a:ext>
            </a:extLst>
          </p:cNvPr>
          <p:cNvPicPr>
            <a:picLocks noChangeAspect="1"/>
          </p:cNvPicPr>
          <p:nvPr/>
        </p:nvPicPr>
        <p:blipFill>
          <a:blip r:embed="rId2"/>
          <a:stretch>
            <a:fillRect/>
          </a:stretch>
        </p:blipFill>
        <p:spPr>
          <a:xfrm>
            <a:off x="2486766" y="2673109"/>
            <a:ext cx="7218468" cy="2558822"/>
          </a:xfrm>
          <a:prstGeom prst="rect">
            <a:avLst/>
          </a:prstGeom>
        </p:spPr>
      </p:pic>
    </p:spTree>
    <p:extLst>
      <p:ext uri="{BB962C8B-B14F-4D97-AF65-F5344CB8AC3E}">
        <p14:creationId xmlns:p14="http://schemas.microsoft.com/office/powerpoint/2010/main" val="3543421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24A54F-FE34-4830-90DD-5F13483598F5}"/>
              </a:ext>
            </a:extLst>
          </p:cNvPr>
          <p:cNvSpPr>
            <a:spLocks noGrp="1"/>
          </p:cNvSpPr>
          <p:nvPr>
            <p:ph type="title"/>
          </p:nvPr>
        </p:nvSpPr>
        <p:spPr/>
        <p:txBody>
          <a:bodyPr/>
          <a:lstStyle/>
          <a:p>
            <a:r>
              <a:rPr lang="en-HK" dirty="0"/>
              <a:t>General Principle</a:t>
            </a:r>
          </a:p>
        </p:txBody>
      </p:sp>
      <p:sp>
        <p:nvSpPr>
          <p:cNvPr id="5" name="Content Placeholder 4">
            <a:extLst>
              <a:ext uri="{FF2B5EF4-FFF2-40B4-BE49-F238E27FC236}">
                <a16:creationId xmlns:a16="http://schemas.microsoft.com/office/drawing/2014/main" id="{BBB09F62-0D4D-4743-B537-139365E9A4A1}"/>
              </a:ext>
            </a:extLst>
          </p:cNvPr>
          <p:cNvSpPr>
            <a:spLocks noGrp="1"/>
          </p:cNvSpPr>
          <p:nvPr>
            <p:ph idx="1"/>
          </p:nvPr>
        </p:nvSpPr>
        <p:spPr>
          <a:xfrm>
            <a:off x="645130" y="1310640"/>
            <a:ext cx="10632470" cy="4937759"/>
          </a:xfrm>
        </p:spPr>
        <p:txBody>
          <a:bodyPr>
            <a:normAutofit lnSpcReduction="10000"/>
          </a:bodyPr>
          <a:lstStyle/>
          <a:p>
            <a:r>
              <a:rPr lang="en-HK" dirty="0"/>
              <a:t>In America, when there is a criminal matter, the legal system’s mission is to preserve social order by determining the true facts and circumstances concerning an event without bias and prejudice so that a just result can be obtain.  The police, the prosecutor, Judge and Jury each perform separate functions in the process.</a:t>
            </a:r>
          </a:p>
          <a:p>
            <a:pPr lvl="1"/>
            <a:r>
              <a:rPr lang="en-HK" dirty="0"/>
              <a:t>The role of the Police</a:t>
            </a:r>
          </a:p>
          <a:p>
            <a:pPr lvl="1"/>
            <a:r>
              <a:rPr lang="en-HK" dirty="0"/>
              <a:t>The role of Prosecutor</a:t>
            </a:r>
          </a:p>
          <a:p>
            <a:pPr lvl="1"/>
            <a:r>
              <a:rPr lang="en-HK" dirty="0"/>
              <a:t>The role of the Judge</a:t>
            </a:r>
          </a:p>
          <a:p>
            <a:pPr lvl="1"/>
            <a:r>
              <a:rPr lang="en-HK" dirty="0"/>
              <a:t>The role of the Jury</a:t>
            </a:r>
          </a:p>
          <a:p>
            <a:r>
              <a:rPr lang="en-HK" dirty="0"/>
              <a:t>Unlike most countries, in the American legal system </a:t>
            </a:r>
            <a:r>
              <a:rPr lang="en-HK" b="1" dirty="0"/>
              <a:t>the prosecutor </a:t>
            </a:r>
            <a:r>
              <a:rPr lang="en-HK" dirty="0"/>
              <a:t>plays the most central role.  In Europe and Asia, the Judge plays a far greater role in resolving matters.  They are the investigator with assistance of the police, prosecutor and defence attorney, as well as the determiner of the law and facts and sentence.</a:t>
            </a:r>
          </a:p>
          <a:p>
            <a:r>
              <a:rPr lang="en-HK" b="1" dirty="0"/>
              <a:t>American Prosecutors </a:t>
            </a:r>
            <a:r>
              <a:rPr lang="en-HK" dirty="0"/>
              <a:t>are the GUARDIANS of TRUTH and JUSTICE.</a:t>
            </a:r>
          </a:p>
        </p:txBody>
      </p:sp>
    </p:spTree>
    <p:extLst>
      <p:ext uri="{BB962C8B-B14F-4D97-AF65-F5344CB8AC3E}">
        <p14:creationId xmlns:p14="http://schemas.microsoft.com/office/powerpoint/2010/main" val="1026382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8802-FFCC-4710-BD66-A5F9AD33B558}"/>
              </a:ext>
            </a:extLst>
          </p:cNvPr>
          <p:cNvSpPr>
            <a:spLocks noGrp="1"/>
          </p:cNvSpPr>
          <p:nvPr>
            <p:ph type="title"/>
          </p:nvPr>
        </p:nvSpPr>
        <p:spPr>
          <a:xfrm>
            <a:off x="1393638" y="396734"/>
            <a:ext cx="9404723" cy="1400530"/>
          </a:xfrm>
        </p:spPr>
        <p:txBody>
          <a:bodyPr/>
          <a:lstStyle/>
          <a:p>
            <a:pPr algn="ctr"/>
            <a:r>
              <a:rPr lang="en-HK" dirty="0"/>
              <a:t>Matching Game</a:t>
            </a:r>
            <a:br>
              <a:rPr lang="en-HK" dirty="0"/>
            </a:br>
            <a:r>
              <a:rPr lang="en-HK" dirty="0"/>
              <a:t>Picture I</a:t>
            </a:r>
          </a:p>
        </p:txBody>
      </p:sp>
      <p:pic>
        <p:nvPicPr>
          <p:cNvPr id="4" name="Picture 3" descr="A drawing of a person&#10;&#10;Description automatically generated">
            <a:extLst>
              <a:ext uri="{FF2B5EF4-FFF2-40B4-BE49-F238E27FC236}">
                <a16:creationId xmlns:a16="http://schemas.microsoft.com/office/drawing/2014/main" id="{C15D6A64-C2CD-4430-A78E-734F1BF0D579}"/>
              </a:ext>
            </a:extLst>
          </p:cNvPr>
          <p:cNvPicPr>
            <a:picLocks noChangeAspect="1"/>
          </p:cNvPicPr>
          <p:nvPr/>
        </p:nvPicPr>
        <p:blipFill>
          <a:blip r:embed="rId3"/>
          <a:stretch>
            <a:fillRect/>
          </a:stretch>
        </p:blipFill>
        <p:spPr>
          <a:xfrm>
            <a:off x="3204185" y="1805446"/>
            <a:ext cx="5783628" cy="4655820"/>
          </a:xfrm>
          <a:prstGeom prst="rect">
            <a:avLst/>
          </a:prstGeom>
        </p:spPr>
      </p:pic>
    </p:spTree>
    <p:extLst>
      <p:ext uri="{BB962C8B-B14F-4D97-AF65-F5344CB8AC3E}">
        <p14:creationId xmlns:p14="http://schemas.microsoft.com/office/powerpoint/2010/main" val="2218135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8802-FFCC-4710-BD66-A5F9AD33B558}"/>
              </a:ext>
            </a:extLst>
          </p:cNvPr>
          <p:cNvSpPr>
            <a:spLocks noGrp="1"/>
          </p:cNvSpPr>
          <p:nvPr>
            <p:ph type="title"/>
          </p:nvPr>
        </p:nvSpPr>
        <p:spPr>
          <a:xfrm>
            <a:off x="1393638" y="396734"/>
            <a:ext cx="9404723" cy="1400530"/>
          </a:xfrm>
        </p:spPr>
        <p:txBody>
          <a:bodyPr/>
          <a:lstStyle/>
          <a:p>
            <a:pPr algn="ctr"/>
            <a:r>
              <a:rPr lang="en-HK" dirty="0"/>
              <a:t>Matching Game</a:t>
            </a:r>
            <a:br>
              <a:rPr lang="en-HK" dirty="0"/>
            </a:br>
            <a:r>
              <a:rPr lang="en-HK" dirty="0"/>
              <a:t>Picture J</a:t>
            </a:r>
          </a:p>
        </p:txBody>
      </p:sp>
      <p:pic>
        <p:nvPicPr>
          <p:cNvPr id="4" name="Picture 3" descr="A close up of a logo&#10;&#10;Description automatically generated">
            <a:extLst>
              <a:ext uri="{FF2B5EF4-FFF2-40B4-BE49-F238E27FC236}">
                <a16:creationId xmlns:a16="http://schemas.microsoft.com/office/drawing/2014/main" id="{44394007-63A8-4561-9B78-CBFBB970D0EA}"/>
              </a:ext>
            </a:extLst>
          </p:cNvPr>
          <p:cNvPicPr>
            <a:picLocks noChangeAspect="1"/>
          </p:cNvPicPr>
          <p:nvPr/>
        </p:nvPicPr>
        <p:blipFill>
          <a:blip r:embed="rId2"/>
          <a:stretch>
            <a:fillRect/>
          </a:stretch>
        </p:blipFill>
        <p:spPr>
          <a:xfrm>
            <a:off x="4124325" y="1905001"/>
            <a:ext cx="3943350" cy="4587936"/>
          </a:xfrm>
          <a:prstGeom prst="rect">
            <a:avLst/>
          </a:prstGeom>
        </p:spPr>
      </p:pic>
    </p:spTree>
    <p:extLst>
      <p:ext uri="{BB962C8B-B14F-4D97-AF65-F5344CB8AC3E}">
        <p14:creationId xmlns:p14="http://schemas.microsoft.com/office/powerpoint/2010/main" val="688672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C26027-39F5-4EC9-BE17-3CCD50A7D017}"/>
              </a:ext>
            </a:extLst>
          </p:cNvPr>
          <p:cNvSpPr/>
          <p:nvPr/>
        </p:nvSpPr>
        <p:spPr>
          <a:xfrm>
            <a:off x="2608725" y="1099377"/>
            <a:ext cx="5642891"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Lessons Learned</a:t>
            </a:r>
          </a:p>
          <a:p>
            <a:pPr algn="ctr"/>
            <a:endParaRPr lang="en-US" sz="5400" b="1" cap="none" spc="0" dirty="0">
              <a:ln/>
              <a:solidFill>
                <a:schemeClr val="accent3"/>
              </a:solidFill>
              <a:effectLst/>
            </a:endParaRPr>
          </a:p>
        </p:txBody>
      </p:sp>
      <p:sp>
        <p:nvSpPr>
          <p:cNvPr id="9" name="Rectangle 8">
            <a:extLst>
              <a:ext uri="{FF2B5EF4-FFF2-40B4-BE49-F238E27FC236}">
                <a16:creationId xmlns:a16="http://schemas.microsoft.com/office/drawing/2014/main" id="{CE62BEBD-69E5-47E6-99D8-82C9D7F688D9}"/>
              </a:ext>
            </a:extLst>
          </p:cNvPr>
          <p:cNvSpPr/>
          <p:nvPr/>
        </p:nvSpPr>
        <p:spPr>
          <a:xfrm>
            <a:off x="2247251" y="2551837"/>
            <a:ext cx="6365846"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Share Experiences</a:t>
            </a:r>
          </a:p>
        </p:txBody>
      </p:sp>
    </p:spTree>
    <p:extLst>
      <p:ext uri="{BB962C8B-B14F-4D97-AF65-F5344CB8AC3E}">
        <p14:creationId xmlns:p14="http://schemas.microsoft.com/office/powerpoint/2010/main" val="2032840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C26027-39F5-4EC9-BE17-3CCD50A7D017}"/>
              </a:ext>
            </a:extLst>
          </p:cNvPr>
          <p:cNvSpPr/>
          <p:nvPr/>
        </p:nvSpPr>
        <p:spPr>
          <a:xfrm>
            <a:off x="2608725" y="886314"/>
            <a:ext cx="5642891"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Lessons Learned</a:t>
            </a:r>
          </a:p>
          <a:p>
            <a:pPr algn="ctr"/>
            <a:endParaRPr lang="en-US" sz="5400" b="1" cap="none" spc="0" dirty="0">
              <a:ln/>
              <a:solidFill>
                <a:schemeClr val="accent3"/>
              </a:solidFill>
              <a:effectLst/>
            </a:endParaRPr>
          </a:p>
        </p:txBody>
      </p:sp>
      <p:sp>
        <p:nvSpPr>
          <p:cNvPr id="9" name="Rectangle 8">
            <a:extLst>
              <a:ext uri="{FF2B5EF4-FFF2-40B4-BE49-F238E27FC236}">
                <a16:creationId xmlns:a16="http://schemas.microsoft.com/office/drawing/2014/main" id="{CE62BEBD-69E5-47E6-99D8-82C9D7F688D9}"/>
              </a:ext>
            </a:extLst>
          </p:cNvPr>
          <p:cNvSpPr/>
          <p:nvPr/>
        </p:nvSpPr>
        <p:spPr>
          <a:xfrm>
            <a:off x="3460721" y="2551837"/>
            <a:ext cx="3938900" cy="1754326"/>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Laying A</a:t>
            </a:r>
          </a:p>
          <a:p>
            <a:pPr algn="ctr"/>
            <a:r>
              <a:rPr lang="en-US" sz="5400" b="1" dirty="0">
                <a:ln w="22225">
                  <a:solidFill>
                    <a:schemeClr val="accent2"/>
                  </a:solidFill>
                  <a:prstDash val="solid"/>
                </a:ln>
                <a:solidFill>
                  <a:schemeClr val="accent2">
                    <a:lumMod val="40000"/>
                    <a:lumOff val="60000"/>
                  </a:schemeClr>
                </a:solidFill>
              </a:rPr>
              <a:t>Foundation</a:t>
            </a:r>
          </a:p>
        </p:txBody>
      </p:sp>
    </p:spTree>
    <p:extLst>
      <p:ext uri="{BB962C8B-B14F-4D97-AF65-F5344CB8AC3E}">
        <p14:creationId xmlns:p14="http://schemas.microsoft.com/office/powerpoint/2010/main" val="3262256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C26027-39F5-4EC9-BE17-3CCD50A7D017}"/>
              </a:ext>
            </a:extLst>
          </p:cNvPr>
          <p:cNvSpPr/>
          <p:nvPr/>
        </p:nvSpPr>
        <p:spPr>
          <a:xfrm>
            <a:off x="2608725" y="930701"/>
            <a:ext cx="5642891"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Lessons Learned</a:t>
            </a:r>
          </a:p>
          <a:p>
            <a:pPr algn="ctr"/>
            <a:endParaRPr lang="en-US" sz="5400" b="1" cap="none" spc="0" dirty="0">
              <a:ln/>
              <a:solidFill>
                <a:schemeClr val="accent3"/>
              </a:solidFill>
              <a:effectLst/>
            </a:endParaRPr>
          </a:p>
        </p:txBody>
      </p:sp>
      <p:sp>
        <p:nvSpPr>
          <p:cNvPr id="9" name="Rectangle 8">
            <a:extLst>
              <a:ext uri="{FF2B5EF4-FFF2-40B4-BE49-F238E27FC236}">
                <a16:creationId xmlns:a16="http://schemas.microsoft.com/office/drawing/2014/main" id="{CE62BEBD-69E5-47E6-99D8-82C9D7F688D9}"/>
              </a:ext>
            </a:extLst>
          </p:cNvPr>
          <p:cNvSpPr/>
          <p:nvPr/>
        </p:nvSpPr>
        <p:spPr>
          <a:xfrm>
            <a:off x="3959255" y="2551837"/>
            <a:ext cx="2941831"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Hearsay</a:t>
            </a:r>
          </a:p>
        </p:txBody>
      </p:sp>
    </p:spTree>
    <p:extLst>
      <p:ext uri="{BB962C8B-B14F-4D97-AF65-F5344CB8AC3E}">
        <p14:creationId xmlns:p14="http://schemas.microsoft.com/office/powerpoint/2010/main" val="568993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C26027-39F5-4EC9-BE17-3CCD50A7D017}"/>
              </a:ext>
            </a:extLst>
          </p:cNvPr>
          <p:cNvSpPr/>
          <p:nvPr/>
        </p:nvSpPr>
        <p:spPr>
          <a:xfrm>
            <a:off x="2608725" y="1099377"/>
            <a:ext cx="5642891"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Lessons Learned</a:t>
            </a:r>
          </a:p>
          <a:p>
            <a:pPr algn="ctr"/>
            <a:endParaRPr lang="en-US" sz="5400" b="1" cap="none" spc="0" dirty="0">
              <a:ln/>
              <a:solidFill>
                <a:schemeClr val="accent3"/>
              </a:solidFill>
              <a:effectLst/>
            </a:endParaRPr>
          </a:p>
        </p:txBody>
      </p:sp>
      <p:sp>
        <p:nvSpPr>
          <p:cNvPr id="9" name="Rectangle 8">
            <a:extLst>
              <a:ext uri="{FF2B5EF4-FFF2-40B4-BE49-F238E27FC236}">
                <a16:creationId xmlns:a16="http://schemas.microsoft.com/office/drawing/2014/main" id="{CE62BEBD-69E5-47E6-99D8-82C9D7F688D9}"/>
              </a:ext>
            </a:extLst>
          </p:cNvPr>
          <p:cNvSpPr/>
          <p:nvPr/>
        </p:nvSpPr>
        <p:spPr>
          <a:xfrm>
            <a:off x="2123820" y="2551837"/>
            <a:ext cx="6612709"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Cross- Examination</a:t>
            </a:r>
          </a:p>
        </p:txBody>
      </p:sp>
    </p:spTree>
    <p:extLst>
      <p:ext uri="{BB962C8B-B14F-4D97-AF65-F5344CB8AC3E}">
        <p14:creationId xmlns:p14="http://schemas.microsoft.com/office/powerpoint/2010/main" val="101128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C26027-39F5-4EC9-BE17-3CCD50A7D017}"/>
              </a:ext>
            </a:extLst>
          </p:cNvPr>
          <p:cNvSpPr/>
          <p:nvPr/>
        </p:nvSpPr>
        <p:spPr>
          <a:xfrm>
            <a:off x="2608725" y="1099377"/>
            <a:ext cx="5642891"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Lessons Learned</a:t>
            </a:r>
          </a:p>
          <a:p>
            <a:pPr algn="ctr"/>
            <a:endParaRPr lang="en-US" sz="5400" b="1" cap="none" spc="0" dirty="0">
              <a:ln/>
              <a:solidFill>
                <a:schemeClr val="accent3"/>
              </a:solidFill>
              <a:effectLst/>
            </a:endParaRPr>
          </a:p>
        </p:txBody>
      </p:sp>
      <p:sp>
        <p:nvSpPr>
          <p:cNvPr id="9" name="Rectangle 8">
            <a:extLst>
              <a:ext uri="{FF2B5EF4-FFF2-40B4-BE49-F238E27FC236}">
                <a16:creationId xmlns:a16="http://schemas.microsoft.com/office/drawing/2014/main" id="{CE62BEBD-69E5-47E6-99D8-82C9D7F688D9}"/>
              </a:ext>
            </a:extLst>
          </p:cNvPr>
          <p:cNvSpPr/>
          <p:nvPr/>
        </p:nvSpPr>
        <p:spPr>
          <a:xfrm>
            <a:off x="4146005" y="2551837"/>
            <a:ext cx="2568332"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Experts</a:t>
            </a:r>
          </a:p>
        </p:txBody>
      </p:sp>
    </p:spTree>
    <p:extLst>
      <p:ext uri="{BB962C8B-B14F-4D97-AF65-F5344CB8AC3E}">
        <p14:creationId xmlns:p14="http://schemas.microsoft.com/office/powerpoint/2010/main" val="4010987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C26027-39F5-4EC9-BE17-3CCD50A7D017}"/>
              </a:ext>
            </a:extLst>
          </p:cNvPr>
          <p:cNvSpPr/>
          <p:nvPr/>
        </p:nvSpPr>
        <p:spPr>
          <a:xfrm>
            <a:off x="2608725" y="1099377"/>
            <a:ext cx="5642891"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Lessons Learned</a:t>
            </a:r>
          </a:p>
          <a:p>
            <a:pPr algn="ctr"/>
            <a:endParaRPr lang="en-US" sz="5400" b="1" cap="none" spc="0" dirty="0">
              <a:ln/>
              <a:solidFill>
                <a:schemeClr val="accent3"/>
              </a:solidFill>
              <a:effectLst/>
            </a:endParaRPr>
          </a:p>
        </p:txBody>
      </p:sp>
      <p:sp>
        <p:nvSpPr>
          <p:cNvPr id="9" name="Rectangle 8">
            <a:extLst>
              <a:ext uri="{FF2B5EF4-FFF2-40B4-BE49-F238E27FC236}">
                <a16:creationId xmlns:a16="http://schemas.microsoft.com/office/drawing/2014/main" id="{CE62BEBD-69E5-47E6-99D8-82C9D7F688D9}"/>
              </a:ext>
            </a:extLst>
          </p:cNvPr>
          <p:cNvSpPr/>
          <p:nvPr/>
        </p:nvSpPr>
        <p:spPr>
          <a:xfrm>
            <a:off x="2074126" y="2551837"/>
            <a:ext cx="6712095" cy="1754326"/>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Impermissible</a:t>
            </a:r>
          </a:p>
          <a:p>
            <a:pPr algn="ctr"/>
            <a:r>
              <a:rPr lang="en-US" sz="5400" b="1" dirty="0">
                <a:ln w="22225">
                  <a:solidFill>
                    <a:schemeClr val="accent2"/>
                  </a:solidFill>
                  <a:prstDash val="solid"/>
                </a:ln>
                <a:solidFill>
                  <a:schemeClr val="accent2">
                    <a:lumMod val="40000"/>
                    <a:lumOff val="60000"/>
                  </a:schemeClr>
                </a:solidFill>
              </a:rPr>
              <a:t>Opening Statement</a:t>
            </a:r>
          </a:p>
        </p:txBody>
      </p:sp>
    </p:spTree>
    <p:extLst>
      <p:ext uri="{BB962C8B-B14F-4D97-AF65-F5344CB8AC3E}">
        <p14:creationId xmlns:p14="http://schemas.microsoft.com/office/powerpoint/2010/main" val="3570179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C26027-39F5-4EC9-BE17-3CCD50A7D017}"/>
              </a:ext>
            </a:extLst>
          </p:cNvPr>
          <p:cNvSpPr/>
          <p:nvPr/>
        </p:nvSpPr>
        <p:spPr>
          <a:xfrm>
            <a:off x="2608725" y="1099377"/>
            <a:ext cx="5642891"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Lessons Learned</a:t>
            </a:r>
          </a:p>
          <a:p>
            <a:pPr algn="ctr"/>
            <a:endParaRPr lang="en-US" sz="5400" b="1" cap="none" spc="0" dirty="0">
              <a:ln/>
              <a:solidFill>
                <a:schemeClr val="accent3"/>
              </a:solidFill>
              <a:effectLst/>
            </a:endParaRPr>
          </a:p>
        </p:txBody>
      </p:sp>
      <p:sp>
        <p:nvSpPr>
          <p:cNvPr id="9" name="Rectangle 8">
            <a:extLst>
              <a:ext uri="{FF2B5EF4-FFF2-40B4-BE49-F238E27FC236}">
                <a16:creationId xmlns:a16="http://schemas.microsoft.com/office/drawing/2014/main" id="{CE62BEBD-69E5-47E6-99D8-82C9D7F688D9}"/>
              </a:ext>
            </a:extLst>
          </p:cNvPr>
          <p:cNvSpPr/>
          <p:nvPr/>
        </p:nvSpPr>
        <p:spPr>
          <a:xfrm>
            <a:off x="2684871" y="2551837"/>
            <a:ext cx="5490606"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Jury Instructions</a:t>
            </a:r>
          </a:p>
        </p:txBody>
      </p:sp>
    </p:spTree>
    <p:extLst>
      <p:ext uri="{BB962C8B-B14F-4D97-AF65-F5344CB8AC3E}">
        <p14:creationId xmlns:p14="http://schemas.microsoft.com/office/powerpoint/2010/main" val="2094996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C26027-39F5-4EC9-BE17-3CCD50A7D017}"/>
              </a:ext>
            </a:extLst>
          </p:cNvPr>
          <p:cNvSpPr/>
          <p:nvPr/>
        </p:nvSpPr>
        <p:spPr>
          <a:xfrm>
            <a:off x="2608725" y="1099377"/>
            <a:ext cx="5642891"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Lessons Learned</a:t>
            </a:r>
          </a:p>
          <a:p>
            <a:pPr algn="ctr"/>
            <a:endParaRPr lang="en-US" sz="5400" b="1" cap="none" spc="0" dirty="0">
              <a:ln/>
              <a:solidFill>
                <a:schemeClr val="accent3"/>
              </a:solidFill>
              <a:effectLst/>
            </a:endParaRPr>
          </a:p>
        </p:txBody>
      </p:sp>
      <p:sp>
        <p:nvSpPr>
          <p:cNvPr id="9" name="Rectangle 8">
            <a:extLst>
              <a:ext uri="{FF2B5EF4-FFF2-40B4-BE49-F238E27FC236}">
                <a16:creationId xmlns:a16="http://schemas.microsoft.com/office/drawing/2014/main" id="{CE62BEBD-69E5-47E6-99D8-82C9D7F688D9}"/>
              </a:ext>
            </a:extLst>
          </p:cNvPr>
          <p:cNvSpPr/>
          <p:nvPr/>
        </p:nvSpPr>
        <p:spPr>
          <a:xfrm>
            <a:off x="2331411" y="2551837"/>
            <a:ext cx="6197529" cy="1754326"/>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Impermissible</a:t>
            </a:r>
          </a:p>
          <a:p>
            <a:pPr algn="ctr"/>
            <a:r>
              <a:rPr lang="en-US" sz="5400" b="1" dirty="0">
                <a:ln w="22225">
                  <a:solidFill>
                    <a:schemeClr val="accent2"/>
                  </a:solidFill>
                  <a:prstDash val="solid"/>
                </a:ln>
                <a:solidFill>
                  <a:schemeClr val="accent2">
                    <a:lumMod val="40000"/>
                    <a:lumOff val="60000"/>
                  </a:schemeClr>
                </a:solidFill>
              </a:rPr>
              <a:t>Closing Argument</a:t>
            </a:r>
          </a:p>
        </p:txBody>
      </p:sp>
    </p:spTree>
    <p:extLst>
      <p:ext uri="{BB962C8B-B14F-4D97-AF65-F5344CB8AC3E}">
        <p14:creationId xmlns:p14="http://schemas.microsoft.com/office/powerpoint/2010/main" val="1258310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C5B5C-5421-44F6-BB50-73AD37916961}"/>
              </a:ext>
            </a:extLst>
          </p:cNvPr>
          <p:cNvSpPr>
            <a:spLocks noGrp="1"/>
          </p:cNvSpPr>
          <p:nvPr>
            <p:ph type="title"/>
          </p:nvPr>
        </p:nvSpPr>
        <p:spPr>
          <a:xfrm>
            <a:off x="1154956" y="452487"/>
            <a:ext cx="8825657" cy="3846136"/>
          </a:xfrm>
        </p:spPr>
        <p:txBody>
          <a:bodyPr/>
          <a:lstStyle/>
          <a:p>
            <a:pPr algn="ctr"/>
            <a:r>
              <a:rPr lang="en-HK" dirty="0"/>
              <a:t>SEARCH FOR TRUTH</a:t>
            </a:r>
            <a:br>
              <a:rPr lang="en-HK" dirty="0"/>
            </a:br>
            <a:r>
              <a:rPr lang="en-HK" dirty="0"/>
              <a:t>OR</a:t>
            </a:r>
            <a:br>
              <a:rPr lang="en-HK" dirty="0"/>
            </a:br>
            <a:r>
              <a:rPr lang="en-HK" dirty="0"/>
              <a:t>SEARCH FOR FACTS UNDER LAW</a:t>
            </a:r>
            <a:br>
              <a:rPr lang="en-HK" dirty="0"/>
            </a:br>
            <a:r>
              <a:rPr lang="en-HK" dirty="0"/>
              <a:t>OR</a:t>
            </a:r>
            <a:br>
              <a:rPr lang="en-HK" dirty="0"/>
            </a:br>
            <a:r>
              <a:rPr lang="en-HK" dirty="0"/>
              <a:t>?</a:t>
            </a:r>
          </a:p>
        </p:txBody>
      </p:sp>
      <p:sp>
        <p:nvSpPr>
          <p:cNvPr id="3" name="Text Placeholder 2">
            <a:extLst>
              <a:ext uri="{FF2B5EF4-FFF2-40B4-BE49-F238E27FC236}">
                <a16:creationId xmlns:a16="http://schemas.microsoft.com/office/drawing/2014/main" id="{FABDF892-89B7-4869-8FAD-3F385E9A5460}"/>
              </a:ext>
            </a:extLst>
          </p:cNvPr>
          <p:cNvSpPr>
            <a:spLocks noGrp="1"/>
          </p:cNvSpPr>
          <p:nvPr>
            <p:ph type="body" idx="1"/>
          </p:nvPr>
        </p:nvSpPr>
        <p:spPr/>
        <p:txBody>
          <a:bodyPr>
            <a:normAutofit/>
          </a:bodyPr>
          <a:lstStyle/>
          <a:p>
            <a:pPr algn="ctr"/>
            <a:r>
              <a:rPr lang="en-HK" sz="3600" dirty="0"/>
              <a:t>Unsettling Truth</a:t>
            </a:r>
          </a:p>
        </p:txBody>
      </p:sp>
    </p:spTree>
    <p:extLst>
      <p:ext uri="{BB962C8B-B14F-4D97-AF65-F5344CB8AC3E}">
        <p14:creationId xmlns:p14="http://schemas.microsoft.com/office/powerpoint/2010/main" val="347669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C26027-39F5-4EC9-BE17-3CCD50A7D017}"/>
              </a:ext>
            </a:extLst>
          </p:cNvPr>
          <p:cNvSpPr/>
          <p:nvPr/>
        </p:nvSpPr>
        <p:spPr>
          <a:xfrm>
            <a:off x="2608725" y="1099377"/>
            <a:ext cx="5642891"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Lessons Learned</a:t>
            </a:r>
          </a:p>
          <a:p>
            <a:pPr algn="ctr"/>
            <a:endParaRPr lang="en-US" sz="5400" b="1" cap="none" spc="0" dirty="0">
              <a:ln/>
              <a:solidFill>
                <a:schemeClr val="accent3"/>
              </a:solidFill>
              <a:effectLst/>
            </a:endParaRPr>
          </a:p>
        </p:txBody>
      </p:sp>
      <p:sp>
        <p:nvSpPr>
          <p:cNvPr id="9" name="Rectangle 8">
            <a:extLst>
              <a:ext uri="{FF2B5EF4-FFF2-40B4-BE49-F238E27FC236}">
                <a16:creationId xmlns:a16="http://schemas.microsoft.com/office/drawing/2014/main" id="{CE62BEBD-69E5-47E6-99D8-82C9D7F688D9}"/>
              </a:ext>
            </a:extLst>
          </p:cNvPr>
          <p:cNvSpPr/>
          <p:nvPr/>
        </p:nvSpPr>
        <p:spPr>
          <a:xfrm>
            <a:off x="4180472" y="2551837"/>
            <a:ext cx="2499402"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Mistrial</a:t>
            </a:r>
          </a:p>
        </p:txBody>
      </p:sp>
    </p:spTree>
    <p:extLst>
      <p:ext uri="{BB962C8B-B14F-4D97-AF65-F5344CB8AC3E}">
        <p14:creationId xmlns:p14="http://schemas.microsoft.com/office/powerpoint/2010/main" val="4266459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071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DF87E-D6C6-451F-BEF7-D9F697801109}"/>
              </a:ext>
            </a:extLst>
          </p:cNvPr>
          <p:cNvSpPr>
            <a:spLocks noGrp="1"/>
          </p:cNvSpPr>
          <p:nvPr>
            <p:ph type="title"/>
          </p:nvPr>
        </p:nvSpPr>
        <p:spPr>
          <a:xfrm>
            <a:off x="1154954" y="374904"/>
            <a:ext cx="8825659" cy="1981200"/>
          </a:xfrm>
        </p:spPr>
        <p:txBody>
          <a:bodyPr/>
          <a:lstStyle/>
          <a:p>
            <a:r>
              <a:rPr lang="en-HK" dirty="0"/>
              <a:t>Lessons Learned</a:t>
            </a:r>
            <a:br>
              <a:rPr lang="en-HK" dirty="0"/>
            </a:br>
            <a:r>
              <a:rPr lang="en-HK" dirty="0"/>
              <a:t>My First Trial</a:t>
            </a:r>
          </a:p>
        </p:txBody>
      </p:sp>
      <p:sp>
        <p:nvSpPr>
          <p:cNvPr id="3" name="Text Placeholder 2">
            <a:extLst>
              <a:ext uri="{FF2B5EF4-FFF2-40B4-BE49-F238E27FC236}">
                <a16:creationId xmlns:a16="http://schemas.microsoft.com/office/drawing/2014/main" id="{87238933-C22C-4FBE-89FE-EA8464110E27}"/>
              </a:ext>
            </a:extLst>
          </p:cNvPr>
          <p:cNvSpPr>
            <a:spLocks noGrp="1"/>
          </p:cNvSpPr>
          <p:nvPr>
            <p:ph type="body" sz="half" idx="2"/>
          </p:nvPr>
        </p:nvSpPr>
        <p:spPr>
          <a:xfrm>
            <a:off x="1154954" y="1938528"/>
            <a:ext cx="9708118" cy="4081272"/>
          </a:xfrm>
        </p:spPr>
        <p:txBody>
          <a:bodyPr/>
          <a:lstStyle/>
          <a:p>
            <a:r>
              <a:rPr lang="en-HK" sz="2800" dirty="0"/>
              <a:t>1.	Material witnesses have limited choices</a:t>
            </a:r>
          </a:p>
          <a:p>
            <a:r>
              <a:rPr lang="en-HK" sz="2800" dirty="0"/>
              <a:t>2.	Eye witnesses are not to be trusted</a:t>
            </a:r>
          </a:p>
          <a:p>
            <a:r>
              <a:rPr lang="en-HK" sz="2800" dirty="0"/>
              <a:t>3.	Witnesses should stay away from Jurors</a:t>
            </a:r>
          </a:p>
          <a:p>
            <a:r>
              <a:rPr lang="en-HK" sz="2800" dirty="0"/>
              <a:t>4.	You should assume witnesses are going to lie so be prepared</a:t>
            </a:r>
          </a:p>
          <a:p>
            <a:r>
              <a:rPr lang="en-HK" sz="2800" dirty="0"/>
              <a:t>5.	Never under-estimate the opposing attorney</a:t>
            </a:r>
          </a:p>
          <a:p>
            <a:endParaRPr lang="en-HK" dirty="0"/>
          </a:p>
        </p:txBody>
      </p:sp>
    </p:spTree>
    <p:extLst>
      <p:ext uri="{BB962C8B-B14F-4D97-AF65-F5344CB8AC3E}">
        <p14:creationId xmlns:p14="http://schemas.microsoft.com/office/powerpoint/2010/main" val="83662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EC36E-A9F8-4AD8-84C1-2C0473D8235B}"/>
              </a:ext>
            </a:extLst>
          </p:cNvPr>
          <p:cNvSpPr>
            <a:spLocks noGrp="1"/>
          </p:cNvSpPr>
          <p:nvPr>
            <p:ph type="title"/>
          </p:nvPr>
        </p:nvSpPr>
        <p:spPr/>
        <p:txBody>
          <a:bodyPr/>
          <a:lstStyle/>
          <a:p>
            <a:endParaRPr lang="en-HK" dirty="0"/>
          </a:p>
        </p:txBody>
      </p:sp>
      <p:pic>
        <p:nvPicPr>
          <p:cNvPr id="4" name="Perry Mason Confessions">
            <a:hlinkClick r:id="" action="ppaction://media"/>
            <a:extLst>
              <a:ext uri="{FF2B5EF4-FFF2-40B4-BE49-F238E27FC236}">
                <a16:creationId xmlns:a16="http://schemas.microsoft.com/office/drawing/2014/main" id="{0780D596-FB2D-437C-B8DC-BEAFA506B49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966454" y="452718"/>
            <a:ext cx="7727577" cy="5795682"/>
          </a:xfrm>
        </p:spPr>
      </p:pic>
    </p:spTree>
    <p:extLst>
      <p:ext uri="{BB962C8B-B14F-4D97-AF65-F5344CB8AC3E}">
        <p14:creationId xmlns:p14="http://schemas.microsoft.com/office/powerpoint/2010/main" val="376020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a:extLst>
              <a:ext uri="{FF2B5EF4-FFF2-40B4-BE49-F238E27FC236}">
                <a16:creationId xmlns:a16="http://schemas.microsoft.com/office/drawing/2014/main" id="{05B79EA0-C9F7-4B76-B047-C98AFE3CF034}"/>
              </a:ext>
            </a:extLst>
          </p:cNvPr>
          <p:cNvGraphicFramePr>
            <a:graphicFrameLocks noChangeAspect="1"/>
          </p:cNvGraphicFramePr>
          <p:nvPr>
            <p:extLst>
              <p:ext uri="{D42A27DB-BD31-4B8C-83A1-F6EECF244321}">
                <p14:modId xmlns:p14="http://schemas.microsoft.com/office/powerpoint/2010/main" val="923721478"/>
              </p:ext>
            </p:extLst>
          </p:nvPr>
        </p:nvGraphicFramePr>
        <p:xfrm>
          <a:off x="3763962" y="287147"/>
          <a:ext cx="4664075" cy="6034088"/>
        </p:xfrm>
        <a:graphic>
          <a:graphicData uri="http://schemas.openxmlformats.org/presentationml/2006/ole">
            <mc:AlternateContent xmlns:mc="http://schemas.openxmlformats.org/markup-compatibility/2006">
              <mc:Choice xmlns:v="urn:schemas-microsoft-com:vml" Requires="v">
                <p:oleObj spid="_x0000_s1090" name="Acrobat Document" r:id="rId3" imgW="4663440" imgH="6034757" progId="AcroExch.Document.DC">
                  <p:embed/>
                </p:oleObj>
              </mc:Choice>
              <mc:Fallback>
                <p:oleObj name="Acrobat Document" r:id="rId3" imgW="4663440" imgH="6034757" progId="AcroExch.Document.DC">
                  <p:embed/>
                  <p:pic>
                    <p:nvPicPr>
                      <p:cNvPr id="0" name=""/>
                      <p:cNvPicPr/>
                      <p:nvPr/>
                    </p:nvPicPr>
                    <p:blipFill>
                      <a:blip r:embed="rId4"/>
                      <a:stretch>
                        <a:fillRect/>
                      </a:stretch>
                    </p:blipFill>
                    <p:spPr>
                      <a:xfrm>
                        <a:off x="3763962" y="287147"/>
                        <a:ext cx="4664075" cy="6034088"/>
                      </a:xfrm>
                      <a:prstGeom prst="rect">
                        <a:avLst/>
                      </a:prstGeom>
                    </p:spPr>
                  </p:pic>
                </p:oleObj>
              </mc:Fallback>
            </mc:AlternateContent>
          </a:graphicData>
        </a:graphic>
      </p:graphicFrame>
    </p:spTree>
    <p:extLst>
      <p:ext uri="{BB962C8B-B14F-4D97-AF65-F5344CB8AC3E}">
        <p14:creationId xmlns:p14="http://schemas.microsoft.com/office/powerpoint/2010/main" val="313324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94FED-8AFE-4B21-9F55-30C6DBCF2D36}"/>
              </a:ext>
            </a:extLst>
          </p:cNvPr>
          <p:cNvSpPr>
            <a:spLocks noGrp="1"/>
          </p:cNvSpPr>
          <p:nvPr>
            <p:ph type="title"/>
          </p:nvPr>
        </p:nvSpPr>
        <p:spPr/>
        <p:txBody>
          <a:bodyPr/>
          <a:lstStyle/>
          <a:p>
            <a:r>
              <a:rPr lang="en-HK" dirty="0"/>
              <a:t>Elements of Criminal Trial</a:t>
            </a:r>
          </a:p>
        </p:txBody>
      </p:sp>
      <p:sp>
        <p:nvSpPr>
          <p:cNvPr id="4" name="Text Placeholder 3">
            <a:extLst>
              <a:ext uri="{FF2B5EF4-FFF2-40B4-BE49-F238E27FC236}">
                <a16:creationId xmlns:a16="http://schemas.microsoft.com/office/drawing/2014/main" id="{29C586AC-5800-4F20-B3E5-A27E5C7C78E3}"/>
              </a:ext>
            </a:extLst>
          </p:cNvPr>
          <p:cNvSpPr>
            <a:spLocks noGrp="1"/>
          </p:cNvSpPr>
          <p:nvPr>
            <p:ph type="body" orient="vert" idx="1"/>
          </p:nvPr>
        </p:nvSpPr>
        <p:spPr>
          <a:xfrm rot="16200000">
            <a:off x="1014103" y="1364755"/>
            <a:ext cx="4004596" cy="4750758"/>
          </a:xfrm>
          <a:solidFill>
            <a:schemeClr val="accent3"/>
          </a:solidFill>
        </p:spPr>
        <p:txBody>
          <a:bodyPr>
            <a:normAutofit lnSpcReduction="10000"/>
          </a:bodyPr>
          <a:lstStyle/>
          <a:p>
            <a:r>
              <a:rPr lang="en-HK" sz="3200" dirty="0">
                <a:latin typeface="Tahoma" panose="020B0604030504040204" pitchFamily="34" charset="0"/>
                <a:ea typeface="Tahoma" panose="020B0604030504040204" pitchFamily="34" charset="0"/>
                <a:cs typeface="Tahoma" panose="020B0604030504040204" pitchFamily="34" charset="0"/>
              </a:rPr>
              <a:t>1)	Jury Selection</a:t>
            </a:r>
          </a:p>
          <a:p>
            <a:r>
              <a:rPr lang="en-HK" sz="3200" dirty="0">
                <a:latin typeface="Tahoma" panose="020B0604030504040204" pitchFamily="34" charset="0"/>
                <a:ea typeface="Tahoma" panose="020B0604030504040204" pitchFamily="34" charset="0"/>
                <a:cs typeface="Tahoma" panose="020B0604030504040204" pitchFamily="34" charset="0"/>
              </a:rPr>
              <a:t>2) 	Opening Statements</a:t>
            </a:r>
          </a:p>
          <a:p>
            <a:r>
              <a:rPr lang="en-HK" sz="3200" dirty="0">
                <a:latin typeface="Tahoma" panose="020B0604030504040204" pitchFamily="34" charset="0"/>
                <a:ea typeface="Tahoma" panose="020B0604030504040204" pitchFamily="34" charset="0"/>
                <a:cs typeface="Tahoma" panose="020B0604030504040204" pitchFamily="34" charset="0"/>
              </a:rPr>
              <a:t>3)	Presentation of the Prosecution Case</a:t>
            </a:r>
          </a:p>
          <a:p>
            <a:r>
              <a:rPr lang="en-HK" sz="3200" dirty="0">
                <a:latin typeface="Tahoma" panose="020B0604030504040204" pitchFamily="34" charset="0"/>
                <a:ea typeface="Tahoma" panose="020B0604030504040204" pitchFamily="34" charset="0"/>
                <a:cs typeface="Tahoma" panose="020B0604030504040204" pitchFamily="34" charset="0"/>
              </a:rPr>
              <a:t>4)	Presentation of the </a:t>
            </a:r>
            <a:r>
              <a:rPr lang="en-HK" sz="3200" dirty="0" err="1">
                <a:latin typeface="Tahoma" panose="020B0604030504040204" pitchFamily="34" charset="0"/>
                <a:ea typeface="Tahoma" panose="020B0604030504040204" pitchFamily="34" charset="0"/>
                <a:cs typeface="Tahoma" panose="020B0604030504040204" pitchFamily="34" charset="0"/>
              </a:rPr>
              <a:t>Defense</a:t>
            </a:r>
            <a:r>
              <a:rPr lang="en-HK" sz="3200" dirty="0">
                <a:latin typeface="Tahoma" panose="020B0604030504040204" pitchFamily="34" charset="0"/>
                <a:ea typeface="Tahoma" panose="020B0604030504040204" pitchFamily="34" charset="0"/>
                <a:cs typeface="Tahoma" panose="020B0604030504040204" pitchFamily="34" charset="0"/>
              </a:rPr>
              <a:t> Case</a:t>
            </a:r>
          </a:p>
          <a:p>
            <a:r>
              <a:rPr lang="en-HK" sz="3200" dirty="0">
                <a:latin typeface="Tahoma" panose="020B0604030504040204" pitchFamily="34" charset="0"/>
                <a:ea typeface="Tahoma" panose="020B0604030504040204" pitchFamily="34" charset="0"/>
                <a:cs typeface="Tahoma" panose="020B0604030504040204" pitchFamily="34" charset="0"/>
              </a:rPr>
              <a:t>5)	Closing ARGUMENT</a:t>
            </a:r>
          </a:p>
          <a:p>
            <a:endParaRPr lang="en-HK" dirty="0"/>
          </a:p>
        </p:txBody>
      </p:sp>
      <p:sp>
        <p:nvSpPr>
          <p:cNvPr id="6" name="Text Placeholder 5">
            <a:extLst>
              <a:ext uri="{FF2B5EF4-FFF2-40B4-BE49-F238E27FC236}">
                <a16:creationId xmlns:a16="http://schemas.microsoft.com/office/drawing/2014/main" id="{110BEA86-5A34-422B-8AB8-735A0D663DC0}"/>
              </a:ext>
            </a:extLst>
          </p:cNvPr>
          <p:cNvSpPr>
            <a:spLocks noGrp="1"/>
          </p:cNvSpPr>
          <p:nvPr>
            <p:ph type="body" sz="half" idx="4294967295"/>
          </p:nvPr>
        </p:nvSpPr>
        <p:spPr>
          <a:xfrm>
            <a:off x="6330574" y="1737835"/>
            <a:ext cx="5215315" cy="4160372"/>
          </a:xfrm>
          <a:solidFill>
            <a:schemeClr val="accent3"/>
          </a:solidFill>
        </p:spPr>
        <p:txBody>
          <a:bodyPr>
            <a:normAutofit/>
          </a:bodyPr>
          <a:lstStyle/>
          <a:p>
            <a:r>
              <a:rPr lang="en-HK" sz="3200" dirty="0">
                <a:latin typeface="Tahoma" panose="020B0604030504040204" pitchFamily="34" charset="0"/>
                <a:ea typeface="Tahoma" panose="020B0604030504040204" pitchFamily="34" charset="0"/>
                <a:cs typeface="Tahoma" panose="020B0604030504040204" pitchFamily="34" charset="0"/>
              </a:rPr>
              <a:t>6)	Jury Instructions</a:t>
            </a:r>
          </a:p>
          <a:p>
            <a:r>
              <a:rPr lang="en-HK" sz="3200" dirty="0">
                <a:latin typeface="Tahoma" panose="020B0604030504040204" pitchFamily="34" charset="0"/>
                <a:ea typeface="Tahoma" panose="020B0604030504040204" pitchFamily="34" charset="0"/>
                <a:cs typeface="Tahoma" panose="020B0604030504040204" pitchFamily="34" charset="0"/>
              </a:rPr>
              <a:t>7)	Jury Deliberation</a:t>
            </a:r>
          </a:p>
          <a:p>
            <a:r>
              <a:rPr lang="en-HK" sz="3200" dirty="0">
                <a:latin typeface="Tahoma" panose="020B0604030504040204" pitchFamily="34" charset="0"/>
                <a:ea typeface="Tahoma" panose="020B0604030504040204" pitchFamily="34" charset="0"/>
                <a:cs typeface="Tahoma" panose="020B0604030504040204" pitchFamily="34" charset="0"/>
              </a:rPr>
              <a:t>8)	Verdict on Guilt</a:t>
            </a:r>
          </a:p>
          <a:p>
            <a:r>
              <a:rPr lang="en-HK" sz="3200" dirty="0">
                <a:latin typeface="Tahoma" panose="020B0604030504040204" pitchFamily="34" charset="0"/>
                <a:ea typeface="Tahoma" panose="020B0604030504040204" pitchFamily="34" charset="0"/>
                <a:cs typeface="Tahoma" panose="020B0604030504040204" pitchFamily="34" charset="0"/>
              </a:rPr>
              <a:t>9)	(if Defendant found guilty) Sentencing Phase</a:t>
            </a:r>
          </a:p>
          <a:p>
            <a:r>
              <a:rPr lang="en-HK" sz="3200" dirty="0">
                <a:latin typeface="Tahoma" panose="020B0604030504040204" pitchFamily="34" charset="0"/>
                <a:ea typeface="Tahoma" panose="020B0604030504040204" pitchFamily="34" charset="0"/>
                <a:cs typeface="Tahoma" panose="020B0604030504040204" pitchFamily="34" charset="0"/>
              </a:rPr>
              <a:t>10)	 Judgment and Sentence</a:t>
            </a:r>
          </a:p>
          <a:p>
            <a:endParaRPr lang="en-HK" dirty="0"/>
          </a:p>
        </p:txBody>
      </p:sp>
    </p:spTree>
    <p:extLst>
      <p:ext uri="{BB962C8B-B14F-4D97-AF65-F5344CB8AC3E}">
        <p14:creationId xmlns:p14="http://schemas.microsoft.com/office/powerpoint/2010/main" val="14352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anim calcmode="lin" valueType="num">
                                      <p:cBhvr additive="base">
                                        <p:cTn id="4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additive="base">
                                        <p:cTn id="4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 calcmode="lin" valueType="num">
                                      <p:cBhvr additive="base">
                                        <p:cTn id="5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 calcmode="lin" valueType="num">
                                      <p:cBhvr additive="base">
                                        <p:cTn id="6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 calcmode="lin" valueType="num">
                                      <p:cBhvr additive="base">
                                        <p:cTn id="6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4" end="4"/>
                                            </p:txEl>
                                          </p:spTgt>
                                        </p:tgtEl>
                                        <p:attrNameLst>
                                          <p:attrName>style.visibility</p:attrName>
                                        </p:attrNameLst>
                                      </p:cBhvr>
                                      <p:to>
                                        <p:strVal val="visible"/>
                                      </p:to>
                                    </p:set>
                                    <p:anim calcmode="lin" valueType="num">
                                      <p:cBhvr additive="base">
                                        <p:cTn id="7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40147-AF89-4FE9-B978-F6A40B36CA9F}"/>
              </a:ext>
            </a:extLst>
          </p:cNvPr>
          <p:cNvSpPr>
            <a:spLocks noGrp="1"/>
          </p:cNvSpPr>
          <p:nvPr>
            <p:ph type="ctrTitle"/>
          </p:nvPr>
        </p:nvSpPr>
        <p:spPr>
          <a:xfrm>
            <a:off x="1683171" y="2799522"/>
            <a:ext cx="8825658" cy="3329581"/>
          </a:xfrm>
        </p:spPr>
        <p:txBody>
          <a:bodyPr/>
          <a:lstStyle/>
          <a:p>
            <a:pPr algn="ctr"/>
            <a:r>
              <a:rPr lang="en-HK" dirty="0"/>
              <a:t>Criminal Trial</a:t>
            </a:r>
            <a:br>
              <a:rPr lang="en-HK" dirty="0"/>
            </a:br>
            <a:br>
              <a:rPr lang="en-HK" dirty="0"/>
            </a:br>
            <a:r>
              <a:rPr lang="en-HK" dirty="0"/>
              <a:t>War </a:t>
            </a:r>
            <a:br>
              <a:rPr lang="en-HK" dirty="0"/>
            </a:br>
            <a:br>
              <a:rPr lang="en-HK" dirty="0"/>
            </a:br>
            <a:r>
              <a:rPr lang="en-HK" dirty="0"/>
              <a:t>Real Life Drama</a:t>
            </a:r>
          </a:p>
        </p:txBody>
      </p:sp>
    </p:spTree>
    <p:extLst>
      <p:ext uri="{BB962C8B-B14F-4D97-AF65-F5344CB8AC3E}">
        <p14:creationId xmlns:p14="http://schemas.microsoft.com/office/powerpoint/2010/main" val="6819775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17624</TotalTime>
  <Words>810</Words>
  <Application>Microsoft Office PowerPoint</Application>
  <PresentationFormat>Widescreen</PresentationFormat>
  <Paragraphs>167</Paragraphs>
  <Slides>41</Slides>
  <Notes>5</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Arial</vt:lpstr>
      <vt:lpstr>Calibri</vt:lpstr>
      <vt:lpstr>Century Gothic</vt:lpstr>
      <vt:lpstr>Tahoma</vt:lpstr>
      <vt:lpstr>Wingdings 3</vt:lpstr>
      <vt:lpstr>Ion</vt:lpstr>
      <vt:lpstr>Acrobat Document</vt:lpstr>
      <vt:lpstr>Criminal Trial Preparation</vt:lpstr>
      <vt:lpstr>A Prosecutor  The Primary Compensation is not Money</vt:lpstr>
      <vt:lpstr>General Principle</vt:lpstr>
      <vt:lpstr>SEARCH FOR TRUTH OR SEARCH FOR FACTS UNDER LAW OR ?</vt:lpstr>
      <vt:lpstr>Lessons Learned My First Trial</vt:lpstr>
      <vt:lpstr>PowerPoint Presentation</vt:lpstr>
      <vt:lpstr>PowerPoint Presentation</vt:lpstr>
      <vt:lpstr>Elements of Criminal Trial</vt:lpstr>
      <vt:lpstr>Criminal Trial  War   Real Life Drama</vt:lpstr>
      <vt:lpstr>PowerPoint Presentation</vt:lpstr>
      <vt:lpstr>PowerPoint Presentation</vt:lpstr>
      <vt:lpstr>Drama</vt:lpstr>
      <vt:lpstr>Elements of a Drama – according to Theatre Arts Course Outline</vt:lpstr>
      <vt:lpstr>Elements of a Drama/Trial</vt:lpstr>
      <vt:lpstr>Elements of a Drama/Trial</vt:lpstr>
      <vt:lpstr>Elements of a Drama/Trial</vt:lpstr>
      <vt:lpstr>Elements of a Drama/Trial</vt:lpstr>
      <vt:lpstr>Elements of Trial Preparation</vt:lpstr>
      <vt:lpstr>Criminal Trials  Only 1.03% of Criminal cases  go to trial  WHY ARE YOU GOING TO TRIAL? </vt:lpstr>
      <vt:lpstr>Trial Notebook</vt:lpstr>
      <vt:lpstr>Trial Notebook</vt:lpstr>
      <vt:lpstr>Matching Game Picture A</vt:lpstr>
      <vt:lpstr>Matching Game Picture B</vt:lpstr>
      <vt:lpstr>Matching Game Picture C</vt:lpstr>
      <vt:lpstr>Matching Game Picture D</vt:lpstr>
      <vt:lpstr>Matching Game Picture E</vt:lpstr>
      <vt:lpstr>Matching Game Picture F</vt:lpstr>
      <vt:lpstr>Matching Game Picture G</vt:lpstr>
      <vt:lpstr>Matching Game Picture H</vt:lpstr>
      <vt:lpstr>Matching Game Picture I</vt:lpstr>
      <vt:lpstr>Matching Game Picture J</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Trial Preparation</dc:title>
  <dc:creator>Carol Parry</dc:creator>
  <cp:lastModifiedBy>Carol Parry</cp:lastModifiedBy>
  <cp:revision>79</cp:revision>
  <dcterms:created xsi:type="dcterms:W3CDTF">2019-08-22T18:21:52Z</dcterms:created>
  <dcterms:modified xsi:type="dcterms:W3CDTF">2019-09-09T16:47:55Z</dcterms:modified>
</cp:coreProperties>
</file>